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257" r:id="rId10"/>
    <p:sldId id="262" r:id="rId11"/>
    <p:sldId id="264" r:id="rId12"/>
    <p:sldId id="265" r:id="rId13"/>
    <p:sldId id="270" r:id="rId14"/>
    <p:sldId id="271" r:id="rId15"/>
    <p:sldId id="272" r:id="rId16"/>
    <p:sldId id="274" r:id="rId17"/>
    <p:sldId id="276" r:id="rId18"/>
    <p:sldId id="277" r:id="rId19"/>
    <p:sldId id="278" r:id="rId20"/>
    <p:sldId id="279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13" r:id="rId46"/>
    <p:sldId id="314" r:id="rId47"/>
    <p:sldId id="31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7DA7-9875-4F13-9617-0161EEE000DC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26C-3A8E-4170-BFC8-2F0577A1AE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7DA7-9875-4F13-9617-0161EEE000DC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26C-3A8E-4170-BFC8-2F0577A1AE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7DA7-9875-4F13-9617-0161EEE000DC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26C-3A8E-4170-BFC8-2F0577A1AE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7DA7-9875-4F13-9617-0161EEE000DC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26C-3A8E-4170-BFC8-2F0577A1AE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7DA7-9875-4F13-9617-0161EEE000DC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26C-3A8E-4170-BFC8-2F0577A1AE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7DA7-9875-4F13-9617-0161EEE000DC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26C-3A8E-4170-BFC8-2F0577A1AE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7DA7-9875-4F13-9617-0161EEE000DC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26C-3A8E-4170-BFC8-2F0577A1AE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7DA7-9875-4F13-9617-0161EEE000DC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26C-3A8E-4170-BFC8-2F0577A1AE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7DA7-9875-4F13-9617-0161EEE000DC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26C-3A8E-4170-BFC8-2F0577A1AE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7DA7-9875-4F13-9617-0161EEE000DC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26C-3A8E-4170-BFC8-2F0577A1AE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7DA7-9875-4F13-9617-0161EEE000DC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26C-3A8E-4170-BFC8-2F0577A1AE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87DA7-9875-4F13-9617-0161EEE000DC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0926C-3A8E-4170-BFC8-2F0577A1AE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19049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3366"/>
                </a:solidFill>
                <a:latin typeface="Calibri" pitchFamily="34" charset="0"/>
              </a:rPr>
              <a:t>Utilizing the </a:t>
            </a:r>
            <a:r>
              <a:rPr lang="en-US" b="1" dirty="0" err="1" smtClean="0">
                <a:solidFill>
                  <a:srgbClr val="003366"/>
                </a:solidFill>
                <a:latin typeface="Calibri" pitchFamily="34" charset="0"/>
              </a:rPr>
              <a:t>Baldrige</a:t>
            </a:r>
            <a:r>
              <a:rPr lang="en-US" b="1" dirty="0" smtClean="0">
                <a:solidFill>
                  <a:srgbClr val="003366"/>
                </a:solidFill>
                <a:latin typeface="Calibri" pitchFamily="34" charset="0"/>
              </a:rPr>
              <a:t> Criteria for Performance Excellence to Guide Strategic Planning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Robert Schoch</a:t>
            </a:r>
          </a:p>
          <a:p>
            <a:r>
              <a:rPr lang="en-US" dirty="0" smtClean="0"/>
              <a:t>Director of Business Administration</a:t>
            </a:r>
          </a:p>
          <a:p>
            <a:r>
              <a:rPr lang="en-US" dirty="0" smtClean="0"/>
              <a:t>North Penn School District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F62DAA-7E4A-46DE-A864-930127F8BC1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History of </a:t>
            </a:r>
            <a:r>
              <a:rPr lang="en-US" sz="3600" dirty="0" err="1" smtClean="0"/>
              <a:t>Baldrige</a:t>
            </a:r>
            <a:r>
              <a:rPr lang="en-US" sz="3600" dirty="0" smtClean="0"/>
              <a:t> Program</a:t>
            </a:r>
            <a:endParaRPr lang="en-US" sz="3600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The Malcolm </a:t>
            </a:r>
            <a:r>
              <a:rPr lang="en-US" sz="2800" dirty="0" err="1" smtClean="0"/>
              <a:t>Baldrige</a:t>
            </a:r>
            <a:r>
              <a:rPr lang="en-US" sz="2800" dirty="0" smtClean="0"/>
              <a:t> National Quality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Improvement Act of 1987 created an award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program to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Identify/recognize role model </a:t>
            </a:r>
            <a:r>
              <a:rPr lang="en-US" sz="2800" dirty="0" smtClean="0"/>
              <a:t>organizations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Establish criteria for evaluating improvement </a:t>
            </a:r>
            <a:r>
              <a:rPr lang="en-US" sz="2800" dirty="0" smtClean="0"/>
              <a:t>efforts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Disseminate/share best </a:t>
            </a:r>
            <a:r>
              <a:rPr lang="en-US" sz="2800" dirty="0" smtClean="0"/>
              <a:t>practices</a:t>
            </a:r>
          </a:p>
          <a:p>
            <a:r>
              <a:rPr lang="en-US" sz="2800" dirty="0" smtClean="0"/>
              <a:t>1988 Business (Manufacturing, Service, Small Business)</a:t>
            </a:r>
          </a:p>
          <a:p>
            <a:r>
              <a:rPr lang="en-US" sz="2800" dirty="0" smtClean="0"/>
              <a:t>1998 Healthcare and Education</a:t>
            </a:r>
          </a:p>
          <a:p>
            <a:r>
              <a:rPr lang="en-US" sz="2800" dirty="0" smtClean="0"/>
              <a:t>2006 Non Profit and Government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3DAB9C-147E-4F6C-9E95-637342C88D6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err="1" smtClean="0"/>
              <a:t>Baldrige</a:t>
            </a:r>
            <a:r>
              <a:rPr lang="en-US" sz="3600" dirty="0" smtClean="0"/>
              <a:t> Award </a:t>
            </a:r>
            <a:r>
              <a:rPr lang="en-US" sz="3600" dirty="0" smtClean="0"/>
              <a:t>Recipients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3434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dirty="0" smtClean="0"/>
              <a:t>National </a:t>
            </a:r>
            <a:r>
              <a:rPr lang="en-US" sz="3600" dirty="0" smtClean="0"/>
              <a:t>Award </a:t>
            </a:r>
            <a:r>
              <a:rPr lang="en-US" sz="3600" dirty="0" smtClean="0"/>
              <a:t>Recipients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Montgomery County Public Schools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Iredell-Statesville Schools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Richland College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K.W. </a:t>
            </a:r>
            <a:r>
              <a:rPr lang="en-US" sz="2800" dirty="0" err="1" smtClean="0"/>
              <a:t>Monfort</a:t>
            </a:r>
            <a:r>
              <a:rPr lang="en-US" sz="2800" dirty="0" smtClean="0"/>
              <a:t> College of Business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Community Consolidated District 15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University of Wisconsin-Stout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Pearl River School District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Jenks School District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Chugach School </a:t>
            </a:r>
            <a:r>
              <a:rPr lang="en-US" sz="2800" dirty="0" smtClean="0"/>
              <a:t>District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US" sz="3600" dirty="0" smtClean="0"/>
              <a:t>Pennsylvania </a:t>
            </a:r>
            <a:r>
              <a:rPr lang="en-US" sz="3600" dirty="0" smtClean="0"/>
              <a:t>KAPE Award </a:t>
            </a:r>
            <a:r>
              <a:rPr lang="en-US" sz="3600" dirty="0" smtClean="0"/>
              <a:t>Recipients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North Penn School District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F1CF0A-F46F-4947-8439-FFADDC39FE8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What are the Criteria?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A set of expectations or </a:t>
            </a:r>
            <a:r>
              <a:rPr lang="en-US" sz="2800" dirty="0" smtClean="0"/>
              <a:t>requirements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A structured approach to performance </a:t>
            </a:r>
            <a:r>
              <a:rPr lang="en-US" sz="2800" dirty="0" smtClean="0"/>
              <a:t>improvement</a:t>
            </a:r>
            <a:endParaRPr lang="en-US" sz="2800" dirty="0" smtClean="0"/>
          </a:p>
          <a:p>
            <a:r>
              <a:rPr lang="en-US" sz="2800" dirty="0" smtClean="0"/>
              <a:t>A framework for a systems view of performance </a:t>
            </a:r>
            <a:r>
              <a:rPr lang="en-US" sz="2800" dirty="0" smtClean="0"/>
              <a:t>management</a:t>
            </a:r>
          </a:p>
          <a:p>
            <a:r>
              <a:rPr lang="en-US" sz="2800" dirty="0" smtClean="0"/>
              <a:t>De facto definition of performance excellence</a:t>
            </a:r>
          </a:p>
          <a:p>
            <a:r>
              <a:rPr lang="en-US" sz="2800" dirty="0" smtClean="0"/>
              <a:t>Basis for continuous improvement</a:t>
            </a:r>
          </a:p>
          <a:p>
            <a:r>
              <a:rPr lang="en-US" sz="2800" dirty="0" smtClean="0"/>
              <a:t>The Criteria are </a:t>
            </a:r>
            <a:r>
              <a:rPr lang="en-US" sz="2800" b="1" dirty="0" smtClean="0"/>
              <a:t>non prescriptive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D1A34F-8E03-484F-B0BB-2C23FE84DE8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Continuous Improvement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The </a:t>
            </a:r>
            <a:r>
              <a:rPr lang="en-US" sz="2800" dirty="0" err="1" smtClean="0"/>
              <a:t>Baldrige</a:t>
            </a:r>
            <a:r>
              <a:rPr lang="en-US" sz="2800" dirty="0" smtClean="0"/>
              <a:t> Criteria are based on cycles of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continuous improvement. These improvement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cycles should be imbedded in all work processes.</a:t>
            </a:r>
          </a:p>
        </p:txBody>
      </p:sp>
      <p:sp>
        <p:nvSpPr>
          <p:cNvPr id="15365" name="Oval 4"/>
          <p:cNvSpPr>
            <a:spLocks noChangeArrowheads="1"/>
          </p:cNvSpPr>
          <p:nvPr/>
        </p:nvSpPr>
        <p:spPr bwMode="auto">
          <a:xfrm>
            <a:off x="4343400" y="3657600"/>
            <a:ext cx="1752600" cy="1981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5"/>
          <p:cNvSpPr>
            <a:spLocks noChangeShapeType="1"/>
          </p:cNvSpPr>
          <p:nvPr/>
        </p:nvSpPr>
        <p:spPr bwMode="auto">
          <a:xfrm>
            <a:off x="4343400" y="4648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Line 6"/>
          <p:cNvSpPr>
            <a:spLocks noChangeShapeType="1"/>
          </p:cNvSpPr>
          <p:nvPr/>
        </p:nvSpPr>
        <p:spPr bwMode="auto">
          <a:xfrm>
            <a:off x="5181600" y="36576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4495800" y="4038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Act      </a:t>
            </a:r>
            <a:r>
              <a:rPr lang="en-US" sz="1800" dirty="0" smtClean="0"/>
              <a:t>  Plan</a:t>
            </a:r>
            <a:endParaRPr lang="en-US" sz="1800" dirty="0"/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4343400" y="4800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 Study    </a:t>
            </a:r>
            <a:r>
              <a:rPr lang="en-US" sz="1800" dirty="0" smtClean="0"/>
              <a:t>  Do</a:t>
            </a:r>
            <a:endParaRPr lang="en-US" sz="1800" dirty="0"/>
          </a:p>
        </p:txBody>
      </p:sp>
      <p:sp>
        <p:nvSpPr>
          <p:cNvPr id="15370" name="AutoShape 9"/>
          <p:cNvSpPr>
            <a:spLocks noChangeArrowheads="1"/>
          </p:cNvSpPr>
          <p:nvPr/>
        </p:nvSpPr>
        <p:spPr bwMode="auto">
          <a:xfrm>
            <a:off x="6400800" y="3886200"/>
            <a:ext cx="304800" cy="1447800"/>
          </a:xfrm>
          <a:prstGeom prst="curvedLeftArrow">
            <a:avLst>
              <a:gd name="adj1" fmla="val 95000"/>
              <a:gd name="adj2" fmla="val 19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AutoShape 13"/>
          <p:cNvSpPr>
            <a:spLocks noChangeArrowheads="1"/>
          </p:cNvSpPr>
          <p:nvPr/>
        </p:nvSpPr>
        <p:spPr bwMode="auto">
          <a:xfrm rot="-5400000">
            <a:off x="3048000" y="4419600"/>
            <a:ext cx="1600200" cy="381000"/>
          </a:xfrm>
          <a:prstGeom prst="curvedDownArrow">
            <a:avLst>
              <a:gd name="adj1" fmla="val 84000"/>
              <a:gd name="adj2" fmla="val 16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1F0B14-B8B4-45AF-BD53-11AD57B28B5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The Criteria Asks Four Basic Questions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2800" smtClean="0"/>
              <a:t>Approach – what methods and processes is an organization using to carry out its work?</a:t>
            </a:r>
          </a:p>
          <a:p>
            <a:pPr marL="609600" indent="-609600" eaLnBrk="1" hangingPunct="1"/>
            <a:endParaRPr lang="en-US" sz="2800" smtClean="0"/>
          </a:p>
          <a:p>
            <a:pPr marL="609600" indent="-609600" eaLnBrk="1" hangingPunct="1"/>
            <a:r>
              <a:rPr lang="en-US" sz="2800" smtClean="0"/>
              <a:t>Deployment – to what extent (breadth and depth) are the organization’s approaches deployed to relevant work processes?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A3AAA4-6299-4080-867C-A09F147908C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The Criteria Asks Four Basic Questions </a:t>
            </a:r>
            <a:r>
              <a:rPr lang="en-US" sz="2800" dirty="0" smtClean="0"/>
              <a:t>– cont’d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2800" smtClean="0"/>
              <a:t>Results – what are the outcomes achieved by the organization?</a:t>
            </a:r>
          </a:p>
          <a:p>
            <a:pPr marL="609600" indent="-609600" eaLnBrk="1" hangingPunct="1"/>
            <a:endParaRPr lang="en-US" sz="2800" smtClean="0"/>
          </a:p>
          <a:p>
            <a:pPr marL="609600" indent="-609600" eaLnBrk="1" hangingPunct="1"/>
            <a:r>
              <a:rPr lang="en-US" sz="2800" smtClean="0"/>
              <a:t>Learning – is the organization improving its methods, processes, and results through cycles of evaluation and improvement (continuous improvements)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9B2501-72A1-4595-8DB5-12600144469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2011-2012 Education Criteria for Performance Excellence </a:t>
            </a:r>
            <a:r>
              <a:rPr lang="en-US" sz="2800" dirty="0" smtClean="0"/>
              <a:t>Consist </a:t>
            </a:r>
            <a:r>
              <a:rPr lang="en-US" sz="2800" dirty="0" smtClean="0"/>
              <a:t>of Seven Categories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Category 1 – </a:t>
            </a:r>
            <a:r>
              <a:rPr lang="en-US" sz="2800" dirty="0" smtClean="0"/>
              <a:t>Leadership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Category 2 – Strategic </a:t>
            </a:r>
            <a:r>
              <a:rPr lang="en-US" sz="2800" dirty="0" smtClean="0"/>
              <a:t>Planning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Category 3 – Customer </a:t>
            </a:r>
            <a:r>
              <a:rPr lang="en-US" sz="2800" dirty="0" smtClean="0"/>
              <a:t>Focus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Category 4 – Measurement, Analysis and 		                Knowledge </a:t>
            </a:r>
            <a:r>
              <a:rPr lang="en-US" sz="2800" dirty="0" smtClean="0"/>
              <a:t>Management</a:t>
            </a:r>
          </a:p>
          <a:p>
            <a:r>
              <a:rPr lang="en-US" sz="2800" dirty="0" smtClean="0"/>
              <a:t>Category 5 – Workforce Focus</a:t>
            </a:r>
          </a:p>
          <a:p>
            <a:r>
              <a:rPr lang="en-US" sz="2800" dirty="0" smtClean="0"/>
              <a:t>Category 6 – Operations Focus</a:t>
            </a:r>
          </a:p>
          <a:p>
            <a:r>
              <a:rPr lang="en-US" sz="2800" dirty="0" smtClean="0"/>
              <a:t>Category 7 – Results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62A269-B5D3-459A-9E60-025190E3434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Category 1 Leadership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Category 1 asks how does leadership….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Establish, communicate, demonstrate visions and values?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	e.g. processes used to communicate the values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		 of the organization – senior leaders involved 	 in improvement efforts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How do senior leader communicate key decision, encourage two way communication throughout the organization?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3B2F70-8221-4184-8ECE-2442731B350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Category 1 – cont’d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Ensure legal and ethical behavior?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	e.g. ethics policy - deployment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Create a sustainable organization?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	e.g. culture of performance improvement, 	 	 accomplishment of strategic objectives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Create a focus on  accomplishing the organizations objectives?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	e.g. progress against the strategic plan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B83A9B-B22C-46AE-8404-519714EEE7B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Category 2 Strategic Planning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2800" smtClean="0"/>
              <a:t>Category 2 asks how is the….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Strategic plan – short and long term objectives developed (planning process – inputs) and a timetable for accomplishing them established?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e.g. inputs – core competencies, student data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Short and long term challenges and opportunities addressed?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e.g. budget cuts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My</a:t>
            </a:r>
            <a:r>
              <a:rPr lang="en-US" dirty="0" smtClean="0"/>
              <a:t> Beliefs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High performing organizations require</a:t>
            </a:r>
          </a:p>
          <a:p>
            <a:pPr lvl="1"/>
            <a:r>
              <a:rPr lang="en-US" dirty="0" smtClean="0"/>
              <a:t>Strong strategic planning-district, school, support service departments</a:t>
            </a:r>
          </a:p>
          <a:p>
            <a:pPr lvl="1"/>
            <a:r>
              <a:rPr lang="en-US" dirty="0" smtClean="0"/>
              <a:t>Strong technology planning</a:t>
            </a:r>
          </a:p>
          <a:p>
            <a:pPr lvl="1"/>
            <a:r>
              <a:rPr lang="en-US" dirty="0" smtClean="0"/>
              <a:t>Quality management system (ISO 9000 and/or </a:t>
            </a:r>
            <a:r>
              <a:rPr lang="en-US" dirty="0" err="1" smtClean="0"/>
              <a:t>Baldrige</a:t>
            </a:r>
            <a:r>
              <a:rPr lang="en-US" dirty="0" smtClean="0"/>
              <a:t>)</a:t>
            </a:r>
          </a:p>
          <a:p>
            <a:r>
              <a:rPr lang="en-US" dirty="0" smtClean="0"/>
              <a:t>Beliefs applied to current situation</a:t>
            </a:r>
          </a:p>
          <a:p>
            <a:pPr lvl="1"/>
            <a:r>
              <a:rPr lang="en-US" dirty="0" smtClean="0"/>
              <a:t>Budget balancing options developed, selected, and implemented remaining true to core values from strategic plan</a:t>
            </a:r>
          </a:p>
          <a:p>
            <a:pPr lvl="1"/>
            <a:r>
              <a:rPr lang="en-US" dirty="0" smtClean="0"/>
              <a:t>Extensive use of quality management principles and practices</a:t>
            </a:r>
          </a:p>
          <a:p>
            <a:pPr lvl="2"/>
            <a:r>
              <a:rPr lang="en-US" dirty="0" smtClean="0"/>
              <a:t>Systematic benchmarking to prove cost effectiveness</a:t>
            </a:r>
          </a:p>
          <a:p>
            <a:pPr lvl="2"/>
            <a:r>
              <a:rPr lang="en-US" dirty="0" smtClean="0"/>
              <a:t>Process management</a:t>
            </a:r>
          </a:p>
          <a:p>
            <a:pPr lvl="2"/>
            <a:r>
              <a:rPr lang="en-US" dirty="0" smtClean="0"/>
              <a:t>Lean Six Sigma analysis-advanced process cost analysis</a:t>
            </a:r>
          </a:p>
          <a:p>
            <a:pPr lvl="2"/>
            <a:r>
              <a:rPr lang="en-US" dirty="0" smtClean="0"/>
              <a:t>Systematic program budgeting and evaluation, per cycle</a:t>
            </a:r>
          </a:p>
          <a:p>
            <a:r>
              <a:rPr lang="en-US" dirty="0" smtClean="0"/>
              <a:t>The current economic situation and likelihood of low Act 1 Index for several years will test capabilities and working relationships 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BD6504-5781-4632-BB5D-3C5E73BCE82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Category 2  – cont’d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Strategic objectives converted into action plans and how are they deployed and performance measures established for tracking progress?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How strategic objectives and action plans are modified if circumstances change?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CDD2A5-2A2B-4FB3-A98F-527668E92DF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Category 3 Customer Focus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Category 3 asks, how does your organization….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Listen to students and stakeholders to obtain actionable information (voice of the customer – requirements expectations, desires)?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Determine student and stakeholder satisfaction and engagement (engagement – retention, loyalty, advocate/recommend your organizations programs)?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695BED-ADBA-4F2C-A613-36E16AA8A59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Category 3 cont’d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Determine educational programs?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e.g. student data – voice of the customer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Manage relationships with students and stakeholder?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Manage student and stakeholder complaints?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8CADE1-82E8-424E-91BE-DC945D57F0F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Category 4 Measurement, Analysis and</a:t>
            </a:r>
            <a:br>
              <a:rPr lang="en-US" sz="2800" smtClean="0"/>
            </a:br>
            <a:r>
              <a:rPr lang="en-US" sz="2800" smtClean="0"/>
              <a:t>Knowledge Management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Category 4 asks how does your organization…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Select and collect data to track daily operations, organizational performance, progress against strategic objectives and action plans and voice of the customer data?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Use data for decision making?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Ensure accuracy and quality of data?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EE75E0-19C5-45D0-B45B-B36013888BE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Category 4 – cont’d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smtClean="0"/>
              <a:t>Select, collect and use comparative data?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Review organizational performance and translate performance review findings into actions for improvement?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Ensure transfer of best practices?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Ensure hardware and software reliability and security?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09BEB9-797C-4838-8E84-BAC17DBAC39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Category 5 Workforce Focus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Category 5 asks, how does your organization…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Assess workforce capability and capacity needs to accomplish the work of the organization?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e.g. capability and capacity can be skills needed 	 (teaching new math courses) based on	 	 student data outcomes– </a:t>
            </a:r>
            <a:r>
              <a:rPr lang="en-US" sz="2800" dirty="0" smtClean="0"/>
              <a:t>sufficient </a:t>
            </a:r>
            <a:r>
              <a:rPr lang="en-US" sz="2800" dirty="0" smtClean="0"/>
              <a:t>staffing to deliver various programs	 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CADC33-E1AF-4029-BE03-515B13844F3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Category 5 – cont’d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Develop your workforce - design and deliver needed leadership and workforce training?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e.g. professional development programs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Ensure workforce health, safety and security?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Determine key elements of workforce engagement?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5AC5CC-14F2-4BB5-AF8D-9DFE012A3B2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Category 5 – cont’d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sz="2800" smtClean="0"/>
              <a:t>How does your workforce performance management system promote high performance?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e.g. compensation, recognition, rewards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Determine workforce engagement and satisfaction (engagement – workforce commitment to accomplishing the organizations goals, motivated) ?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e.g. survey to determine level of engagement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2EA2E2-9257-4D15-A510-860CD414F1E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Category 6 Operations Focus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Category 6 asks, what are your organizations…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Key processes and their performance measures?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e.g. deliver programs to the students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Key support processes and their performance measures?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e.g. administrative processes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FE2E3C-AC71-415B-AEBC-BC974E7EFCF2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Category 6 – cont’d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How are processes designed taking into account new technology, productivity, innovation and cycle time?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e.g. student data can be an input to the design 	 process - did the process achieved its 	 	 intended design?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How are processes improved?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e.g. Six Sigma/Lean, PDSA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History of Quality Management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Deming</a:t>
            </a:r>
          </a:p>
          <a:p>
            <a:r>
              <a:rPr lang="en-US" dirty="0" err="1" smtClean="0"/>
              <a:t>Juran</a:t>
            </a:r>
            <a:endParaRPr lang="en-US" dirty="0" smtClean="0"/>
          </a:p>
          <a:p>
            <a:r>
              <a:rPr lang="en-US" dirty="0" smtClean="0"/>
              <a:t>Statistical Process Control</a:t>
            </a:r>
          </a:p>
          <a:p>
            <a:r>
              <a:rPr lang="en-US" dirty="0" smtClean="0"/>
              <a:t>Total </a:t>
            </a:r>
            <a:r>
              <a:rPr lang="en-US" dirty="0" smtClean="0"/>
              <a:t>Quality Management</a:t>
            </a:r>
          </a:p>
          <a:p>
            <a:r>
              <a:rPr lang="en-US" dirty="0" err="1" smtClean="0"/>
              <a:t>Baldrige</a:t>
            </a:r>
            <a:r>
              <a:rPr lang="en-US" dirty="0" smtClean="0"/>
              <a:t> National Quality Program</a:t>
            </a:r>
          </a:p>
          <a:p>
            <a:r>
              <a:rPr lang="en-US" dirty="0" smtClean="0"/>
              <a:t>Lean Six Sigma</a:t>
            </a:r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8EA7B9-D7A1-48CE-B035-C7624E5EC92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Processes…identify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Two instructional service delivery processes:</a:t>
            </a:r>
          </a:p>
          <a:p>
            <a:pPr eaLnBrk="1" hangingPunct="1">
              <a:buFontTx/>
              <a:buNone/>
            </a:pPr>
            <a:r>
              <a:rPr lang="en-US" sz="2800" smtClean="0"/>
              <a:t>1.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smtClean="0"/>
              <a:t>2.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smtClean="0"/>
              <a:t>Two administrative processes:</a:t>
            </a:r>
          </a:p>
          <a:p>
            <a:pPr eaLnBrk="1" hangingPunct="1">
              <a:buFontTx/>
              <a:buNone/>
            </a:pPr>
            <a:r>
              <a:rPr lang="en-US" sz="2800" smtClean="0"/>
              <a:t>1.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smtClean="0"/>
              <a:t>2.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9840A6-2CBC-4BB8-965F-47F1460D887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Category 7 Results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Category 7 asks, what are your organizations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trends in..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Student learning and process outcomes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e.g. reading level outcomes of various 	 	 programs, SAT scores, mathematics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Customer focused outcomes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e.g. student satisfaction outcome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E61470-810C-4E33-933F-E5966B80CD8E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Category 7 – cont’d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Workforce (teachers/admin staff) focused outcomes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e.g. staff satisfaction – turnover rate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Leadership and governance outcomes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e.g. accomplishment of the strategic plan, 	 	 surpassing legal and regulatory  	 	 	 requirements, measures of ethical behavior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993C10-57DC-411F-89EA-863EC7E7D0F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Category 7 cont’d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Budgetary, financial, and market outcomes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e.g. cost per student, budget growth, budget 	 distribution (school, support, operations)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54DC6F-8AD3-4933-A49E-649E30CD2380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Why </a:t>
            </a:r>
            <a:r>
              <a:rPr lang="en-US" sz="3200" dirty="0" err="1" smtClean="0"/>
              <a:t>Baldrige</a:t>
            </a:r>
            <a:r>
              <a:rPr lang="en-US" sz="3200" dirty="0" smtClean="0"/>
              <a:t> – the message from leadership?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Leadership sets direction – Criteria requirement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We want to be an organization known for excellence – this is our commitment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How will we accomplish this goal?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The model of performance excellence we will use is the </a:t>
            </a:r>
            <a:r>
              <a:rPr lang="en-US" sz="2800" dirty="0" err="1" smtClean="0"/>
              <a:t>Baldrige</a:t>
            </a:r>
            <a:r>
              <a:rPr lang="en-US" sz="2800" dirty="0" smtClean="0"/>
              <a:t> Educational Criteria for Performance Excellence, a world class model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D98614-0852-4F99-A829-4BB3D4FF8F2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How will we know we are achieving our goal of performance excellence – application and measurement against the Criteria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Application and the award are verification that we are on the right path to excellence 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It’s not about receiving an award (recognition is good), it’s about performance excellence and a commitment to excellence 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F3F732-AB47-45E4-BF0F-9340B3AC8762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en-US" sz="3600" dirty="0" smtClean="0"/>
              <a:t>The </a:t>
            </a:r>
            <a:r>
              <a:rPr lang="en-US" sz="3600" dirty="0" smtClean="0"/>
              <a:t>Criteria are the basics that any organization of excellence would do: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Examples: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Manage and make decisions by fact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Measure customer satisfaction (student)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Have a process to address customer complaints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Improve all of  our work processes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Measure staff satisfaction and engagement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Have a plan (strategic) and align the organization to the plan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E408F2-A360-4666-8E02-B96B70286145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From an organizational view…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If we are recognized as being the best school district, against a world class standard – families seeking to have their children attend great schools would be motivated to move to our district – and select our school vs. competitors.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More families buying homes = more school taxes being paid = more revenue for our school in an environment with shrinking funding.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18F885-D291-43E4-868C-3358B54D703C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smtClean="0"/>
              <a:t>We should have organizational performance data in critical areas and compare ourselves to best in class to know we are making progress as and organization (National Award recipients) – Criteria requirement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Anyone can say they are good – we can prove it, we have compared ourselves to a world class standard (as Deming would say “how do you know” or “where is your data”)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“I would not want to compete against a Baldrige winner” – H. Zechman –Stoner Inc.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F60507-0E12-4384-8DB7-4A7261EDA21D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What’s in it for me?????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processes we work in and interface with  are thoughtfully designed and improved (less frustration – less non value added work – input to the design) – Criteria requirement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We make decisions based on facts and data – not hunch and guess – Criteria requirement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We measure workforce satisfaction and engagement and act on the findings and measure improvement (motivated, happier staff)– Criteria requirement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657600"/>
            <a:ext cx="2362200" cy="297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Principles and Practices of High Performing Organizations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Principles</a:t>
            </a:r>
          </a:p>
          <a:p>
            <a:pPr lvl="1"/>
            <a:r>
              <a:rPr lang="en-US" dirty="0" smtClean="0"/>
              <a:t>Continuous improvement mindset</a:t>
            </a:r>
          </a:p>
          <a:p>
            <a:pPr lvl="1"/>
            <a:r>
              <a:rPr lang="en-US" dirty="0" smtClean="0"/>
              <a:t>Reduce variability of results</a:t>
            </a:r>
          </a:p>
          <a:p>
            <a:pPr lvl="1"/>
            <a:r>
              <a:rPr lang="en-US" dirty="0" smtClean="0"/>
              <a:t>Manage the pace of change</a:t>
            </a:r>
          </a:p>
          <a:p>
            <a:pPr lvl="1"/>
            <a:r>
              <a:rPr lang="en-US" dirty="0" smtClean="0"/>
              <a:t>Share knowledge about what works best</a:t>
            </a:r>
          </a:p>
          <a:p>
            <a:r>
              <a:rPr lang="en-US" dirty="0" smtClean="0"/>
              <a:t>Practices</a:t>
            </a:r>
          </a:p>
          <a:p>
            <a:pPr lvl="1"/>
            <a:r>
              <a:rPr lang="en-US" dirty="0" smtClean="0"/>
              <a:t>Systematic benchmarking to </a:t>
            </a:r>
          </a:p>
          <a:p>
            <a:pPr lvl="1">
              <a:buNone/>
            </a:pPr>
            <a:r>
              <a:rPr lang="en-US" dirty="0" smtClean="0"/>
              <a:t>	identify and model best practices</a:t>
            </a:r>
          </a:p>
          <a:p>
            <a:pPr lvl="1"/>
            <a:r>
              <a:rPr lang="en-US" dirty="0" smtClean="0"/>
              <a:t>Process management tools</a:t>
            </a:r>
          </a:p>
          <a:p>
            <a:pPr lvl="1"/>
            <a:r>
              <a:rPr lang="en-US" dirty="0" smtClean="0"/>
              <a:t>Performance measurement and </a:t>
            </a:r>
          </a:p>
          <a:p>
            <a:pPr lvl="1">
              <a:buNone/>
            </a:pPr>
            <a:r>
              <a:rPr lang="en-US" dirty="0" smtClean="0"/>
              <a:t>	performance management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8A826F-F55A-43F9-8CB2-635800CF06B8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eaLnBrk="1" hangingPunct="1"/>
            <a:r>
              <a:rPr lang="en-US" sz="2800" smtClean="0"/>
              <a:t>We know where we are going and why - our efforts are aligned (achievement of our strategic plan) and we measure our progress – no more where are we going and why am I being asked to work on this (less frustration)? – Criteria requirement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925970-0892-4B27-8F89-787C13DDCD13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Is </a:t>
            </a:r>
            <a:r>
              <a:rPr lang="en-US" sz="3600" dirty="0" err="1" smtClean="0"/>
              <a:t>Baldrige</a:t>
            </a:r>
            <a:r>
              <a:rPr lang="en-US" sz="3600" dirty="0" smtClean="0"/>
              <a:t> something extra to do?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answer is no! It is the way we should be working. It is not something extra to do.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Example: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Managing and making decisions with data or improving processes so they are efficient and effective should be the way we work. If we are making decisions with facts and data  – we should not say “we are now doing </a:t>
            </a:r>
            <a:r>
              <a:rPr lang="en-US" sz="2800" dirty="0" err="1" smtClean="0"/>
              <a:t>Baldrige</a:t>
            </a:r>
            <a:r>
              <a:rPr lang="en-US" sz="2800" dirty="0" smtClean="0"/>
              <a:t>” this is the way we should work.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9BE19E-648B-4079-87FD-3C92F1710DE3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eaLnBrk="1" hangingPunct="1"/>
            <a:r>
              <a:rPr lang="en-US" sz="2800" smtClean="0"/>
              <a:t>If we are establishing process performance metrics and improving process that touch the students (focus on the customer) and staff – we should not say “we are doing Baldrige” – this is the way we should work.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It takes time for the transition to take place from how we are comfortable working to a better way. 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It takes time to change a culture.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“By what method will you improve?”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Dr. Edwards Deming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North Penn’s Next </a:t>
            </a:r>
            <a:r>
              <a:rPr lang="en-US" sz="3600" dirty="0" smtClean="0"/>
              <a:t>Steps in Continuous Improvement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Increase internal capacity</a:t>
            </a:r>
          </a:p>
          <a:p>
            <a:pPr lvl="1"/>
            <a:r>
              <a:rPr lang="en-US" dirty="0" smtClean="0"/>
              <a:t>6 to 8 </a:t>
            </a:r>
            <a:r>
              <a:rPr lang="en-US" dirty="0" err="1" smtClean="0"/>
              <a:t>Baldrige</a:t>
            </a:r>
            <a:r>
              <a:rPr lang="en-US" dirty="0" smtClean="0"/>
              <a:t> examiners on staff </a:t>
            </a:r>
          </a:p>
          <a:p>
            <a:pPr lvl="1"/>
            <a:r>
              <a:rPr lang="en-US" dirty="0" smtClean="0"/>
              <a:t>10 Lean Six Sigma projects-rapid cycle</a:t>
            </a:r>
          </a:p>
          <a:p>
            <a:pPr lvl="1"/>
            <a:r>
              <a:rPr lang="en-US" dirty="0" smtClean="0"/>
              <a:t>200 processes per year documented in standard format with cross functional flowcharts-form the basis for identifying root cause of unreliable processes, designing and sustaining improvements</a:t>
            </a:r>
          </a:p>
          <a:p>
            <a:r>
              <a:rPr lang="en-US" dirty="0" smtClean="0"/>
              <a:t>Implement feedback report from state level </a:t>
            </a:r>
            <a:r>
              <a:rPr lang="en-US" dirty="0" err="1" smtClean="0"/>
              <a:t>Baldrige</a:t>
            </a:r>
            <a:r>
              <a:rPr lang="en-US" dirty="0" smtClean="0"/>
              <a:t> Program (Keystone Alliance for Performance Excellence)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Mindset Matters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We are facing the most difficult challenge of our generation, improving educational institutions vital to national prosperity at a time of unprecedented financial difficulty.</a:t>
            </a:r>
          </a:p>
          <a:p>
            <a:r>
              <a:rPr lang="en-US" dirty="0" smtClean="0"/>
              <a:t>Involving the employees and the broader community in the challenge will result in discovering many opportunities to do better with less.</a:t>
            </a:r>
          </a:p>
          <a:p>
            <a:r>
              <a:rPr lang="en-US" dirty="0" smtClean="0"/>
              <a:t>Many of the major cost reductions require extensive cooperation from numerous employees.  Lack of cooperation will postpone savings and/or reduce financial potential achieved.</a:t>
            </a:r>
          </a:p>
          <a:p>
            <a:r>
              <a:rPr lang="en-US" dirty="0" smtClean="0"/>
              <a:t>Establish challenges at a school, department, or function level</a:t>
            </a:r>
          </a:p>
          <a:p>
            <a:r>
              <a:rPr lang="en-US" dirty="0" smtClean="0"/>
              <a:t>Cautions</a:t>
            </a:r>
          </a:p>
          <a:p>
            <a:pPr lvl="1"/>
            <a:r>
              <a:rPr lang="en-US" dirty="0" smtClean="0"/>
              <a:t>Staff demoralized or fearing job loss will not be helpful, could resist or sabotage efforts</a:t>
            </a:r>
          </a:p>
          <a:p>
            <a:pPr lvl="1"/>
            <a:r>
              <a:rPr lang="en-US" dirty="0" smtClean="0"/>
              <a:t>Leaders must show confidence</a:t>
            </a:r>
          </a:p>
          <a:p>
            <a:pPr lvl="1"/>
            <a:r>
              <a:rPr lang="en-US" dirty="0" smtClean="0"/>
              <a:t>Positive mindset and approach represents enlightened self-interest, making job easier instead of more difficult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Employee Engagement</a:t>
            </a:r>
            <a:br>
              <a:rPr lang="en-US" sz="3200" dirty="0" smtClean="0"/>
            </a:br>
            <a:r>
              <a:rPr lang="en-US" sz="3200" dirty="0" smtClean="0"/>
              <a:t>Innovation Celebration </a:t>
            </a:r>
            <a:r>
              <a:rPr lang="en-US" sz="3200" dirty="0" smtClean="0"/>
              <a:t>2012-April 18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Employee Suggestion Program</a:t>
            </a:r>
          </a:p>
          <a:p>
            <a:pPr lvl="1"/>
            <a:r>
              <a:rPr lang="en-US" dirty="0" smtClean="0"/>
              <a:t>Over 75 ideas submitted on Budget</a:t>
            </a:r>
          </a:p>
          <a:p>
            <a:pPr lvl="1">
              <a:buNone/>
            </a:pPr>
            <a:r>
              <a:rPr lang="en-US" dirty="0" smtClean="0"/>
              <a:t>     Balancing Suggestion Form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Employee Challenges</a:t>
            </a:r>
          </a:p>
          <a:p>
            <a:pPr lvl="1"/>
            <a:r>
              <a:rPr lang="en-US" dirty="0" smtClean="0"/>
              <a:t>Mid-year reductions in current year-$500,000 target for schools, $1 million for central administration and support services</a:t>
            </a:r>
          </a:p>
          <a:p>
            <a:pPr lvl="1"/>
            <a:r>
              <a:rPr lang="en-US" dirty="0" smtClean="0"/>
              <a:t>Improvement Challenge-3 year program </a:t>
            </a:r>
          </a:p>
          <a:p>
            <a:pPr lvl="2"/>
            <a:r>
              <a:rPr lang="en-US" dirty="0" smtClean="0"/>
              <a:t>50 ideas worth $500,000</a:t>
            </a:r>
          </a:p>
          <a:p>
            <a:pPr lvl="2"/>
            <a:r>
              <a:rPr lang="en-US" dirty="0" smtClean="0"/>
              <a:t>New ideas each year</a:t>
            </a:r>
          </a:p>
          <a:p>
            <a:pPr lvl="2"/>
            <a:r>
              <a:rPr lang="en-US" dirty="0" smtClean="0"/>
              <a:t>Sustainable improvements</a:t>
            </a:r>
          </a:p>
          <a:p>
            <a:pPr lvl="2"/>
            <a:r>
              <a:rPr lang="en-US" dirty="0" smtClean="0"/>
              <a:t>Public presentation of ideas annually in May at</a:t>
            </a:r>
          </a:p>
          <a:p>
            <a:pPr lvl="2">
              <a:buNone/>
            </a:pPr>
            <a:r>
              <a:rPr lang="en-US" dirty="0" smtClean="0"/>
              <a:t>	Innovation Celebration (science fair format)</a:t>
            </a:r>
          </a:p>
          <a:p>
            <a:pPr lvl="2"/>
            <a:r>
              <a:rPr lang="en-US" dirty="0" smtClean="0"/>
              <a:t>Objective: prove cost effectiveness to community</a:t>
            </a:r>
            <a:endParaRPr lang="en-US" dirty="0"/>
          </a:p>
        </p:txBody>
      </p:sp>
      <p:pic>
        <p:nvPicPr>
          <p:cNvPr id="62466" name="Picture 2" descr="C:\Program Files\Microsoft Office\Media\CntCD1\ClipArt6\j029197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493380"/>
            <a:ext cx="1537716" cy="1525506"/>
          </a:xfrm>
          <a:prstGeom prst="rect">
            <a:avLst/>
          </a:prstGeom>
          <a:noFill/>
        </p:spPr>
      </p:pic>
      <p:pic>
        <p:nvPicPr>
          <p:cNvPr id="62469" name="Picture 5" descr="C:\Program Files\Microsoft Office\Media\CntCD1\ClipArt6\j029194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00200"/>
            <a:ext cx="1599286" cy="15992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Opportunities to Become Involved In </a:t>
            </a:r>
            <a:r>
              <a:rPr lang="en-US" dirty="0" err="1" smtClean="0"/>
              <a:t>Baldrige</a:t>
            </a:r>
            <a:r>
              <a:rPr lang="en-US" dirty="0" smtClean="0"/>
              <a:t> and Quality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Visits to </a:t>
            </a:r>
            <a:r>
              <a:rPr lang="en-US" dirty="0" err="1" smtClean="0"/>
              <a:t>Baldrige</a:t>
            </a:r>
            <a:r>
              <a:rPr lang="en-US" dirty="0" smtClean="0"/>
              <a:t> recognized organizations</a:t>
            </a:r>
          </a:p>
          <a:p>
            <a:r>
              <a:rPr lang="en-US" dirty="0" smtClean="0"/>
              <a:t>Participate in KAPE as an examiner</a:t>
            </a:r>
          </a:p>
          <a:p>
            <a:r>
              <a:rPr lang="en-US" dirty="0" smtClean="0"/>
              <a:t>Attend National Quality in Education Conference, November 2012</a:t>
            </a:r>
          </a:p>
          <a:p>
            <a:r>
              <a:rPr lang="en-US" dirty="0" smtClean="0"/>
              <a:t>Join regional American Society </a:t>
            </a:r>
            <a:r>
              <a:rPr lang="en-US" smtClean="0"/>
              <a:t>for Quality (ASQ)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Baldrige</a:t>
            </a:r>
            <a:r>
              <a:rPr lang="en-US" sz="3200" dirty="0" smtClean="0"/>
              <a:t> National Quality Program</a:t>
            </a:r>
            <a:br>
              <a:rPr lang="en-US" sz="3200" dirty="0" smtClean="0"/>
            </a:br>
            <a:r>
              <a:rPr lang="en-US" sz="3200" dirty="0" smtClean="0"/>
              <a:t>Education Criteria for Performance Excellence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Leadership</a:t>
            </a:r>
          </a:p>
          <a:p>
            <a:pPr lvl="1"/>
            <a:r>
              <a:rPr lang="en-US" dirty="0" smtClean="0"/>
              <a:t>Senior Leadership</a:t>
            </a:r>
          </a:p>
          <a:p>
            <a:pPr lvl="1"/>
            <a:r>
              <a:rPr lang="en-US" dirty="0" smtClean="0"/>
              <a:t>Governance and Societal Responsibilities</a:t>
            </a:r>
          </a:p>
          <a:p>
            <a:r>
              <a:rPr lang="en-US" dirty="0" smtClean="0"/>
              <a:t>Strategic Planning</a:t>
            </a:r>
          </a:p>
          <a:p>
            <a:pPr lvl="1"/>
            <a:r>
              <a:rPr lang="en-US" dirty="0" smtClean="0"/>
              <a:t>Strategy Development</a:t>
            </a:r>
          </a:p>
          <a:p>
            <a:pPr lvl="1"/>
            <a:r>
              <a:rPr lang="en-US" dirty="0" smtClean="0"/>
              <a:t>Strategy Deployment</a:t>
            </a:r>
          </a:p>
          <a:p>
            <a:r>
              <a:rPr lang="en-US" dirty="0" smtClean="0"/>
              <a:t>Customer Focus</a:t>
            </a:r>
          </a:p>
          <a:p>
            <a:pPr lvl="1"/>
            <a:r>
              <a:rPr lang="en-US" dirty="0" smtClean="0"/>
              <a:t>Customer Engagement</a:t>
            </a:r>
          </a:p>
          <a:p>
            <a:pPr lvl="1"/>
            <a:r>
              <a:rPr lang="en-US" dirty="0" smtClean="0"/>
              <a:t>Voice of the Customer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Baldrige</a:t>
            </a:r>
            <a:r>
              <a:rPr lang="en-US" sz="3200" dirty="0" smtClean="0"/>
              <a:t> National Quality Program</a:t>
            </a:r>
            <a:br>
              <a:rPr lang="en-US" sz="3200" dirty="0" smtClean="0"/>
            </a:br>
            <a:r>
              <a:rPr lang="en-US" sz="3200" dirty="0" smtClean="0"/>
              <a:t>Education Criteria for Performance Excellence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Measurement, Analysis and Knowledge Management</a:t>
            </a:r>
          </a:p>
          <a:p>
            <a:pPr lvl="1"/>
            <a:r>
              <a:rPr lang="en-US" dirty="0" smtClean="0"/>
              <a:t>Measurement, Analysis, and Improvement of Organizational Performance</a:t>
            </a:r>
          </a:p>
          <a:p>
            <a:pPr lvl="1"/>
            <a:r>
              <a:rPr lang="en-US" dirty="0" smtClean="0"/>
              <a:t>Management of Information, Knowledge, and Information Technology</a:t>
            </a:r>
          </a:p>
          <a:p>
            <a:r>
              <a:rPr lang="en-US" dirty="0" smtClean="0"/>
              <a:t>Workforce Focus</a:t>
            </a:r>
          </a:p>
          <a:p>
            <a:pPr lvl="1"/>
            <a:r>
              <a:rPr lang="en-US" dirty="0" smtClean="0"/>
              <a:t>Workforce Engagement</a:t>
            </a:r>
          </a:p>
          <a:p>
            <a:pPr lvl="1"/>
            <a:r>
              <a:rPr lang="en-US" dirty="0" smtClean="0"/>
              <a:t>Workforce Environment</a:t>
            </a:r>
          </a:p>
          <a:p>
            <a:r>
              <a:rPr lang="en-US" dirty="0" smtClean="0"/>
              <a:t>Process Management</a:t>
            </a:r>
          </a:p>
          <a:p>
            <a:pPr lvl="1"/>
            <a:r>
              <a:rPr lang="en-US" dirty="0" smtClean="0"/>
              <a:t>Work Systems</a:t>
            </a:r>
          </a:p>
          <a:p>
            <a:pPr lvl="1"/>
            <a:r>
              <a:rPr lang="en-US" dirty="0" smtClean="0"/>
              <a:t>Work Processes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Baldrige</a:t>
            </a:r>
            <a:r>
              <a:rPr lang="en-US" sz="3200" dirty="0" smtClean="0"/>
              <a:t> National Quality Program</a:t>
            </a:r>
            <a:br>
              <a:rPr lang="en-US" sz="3200" dirty="0" smtClean="0"/>
            </a:br>
            <a:r>
              <a:rPr lang="en-US" sz="3200" dirty="0" smtClean="0"/>
              <a:t>Education Criteria for Performance Excellence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Student Learning Outcomes</a:t>
            </a:r>
          </a:p>
          <a:p>
            <a:pPr lvl="1"/>
            <a:r>
              <a:rPr lang="en-US" dirty="0" smtClean="0"/>
              <a:t>Customer-Focused Outcomes</a:t>
            </a:r>
          </a:p>
          <a:p>
            <a:pPr lvl="1"/>
            <a:r>
              <a:rPr lang="en-US" dirty="0" smtClean="0"/>
              <a:t>Budgetary, Financial, and Market Outcomes</a:t>
            </a:r>
          </a:p>
          <a:p>
            <a:pPr lvl="1"/>
            <a:r>
              <a:rPr lang="en-US" dirty="0" smtClean="0"/>
              <a:t>Workforce-Focused Outcomes</a:t>
            </a:r>
          </a:p>
          <a:p>
            <a:pPr lvl="1"/>
            <a:r>
              <a:rPr lang="en-US" dirty="0" smtClean="0"/>
              <a:t>Process Effectiveness Outcomes</a:t>
            </a:r>
          </a:p>
          <a:p>
            <a:pPr lvl="1"/>
            <a:r>
              <a:rPr lang="en-US" dirty="0" smtClean="0"/>
              <a:t>Leadership Outcomes</a:t>
            </a:r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Interrelated Core Values and Concepts</a:t>
            </a:r>
            <a:br>
              <a:rPr lang="en-US" sz="3600" dirty="0" smtClean="0"/>
            </a:br>
            <a:r>
              <a:rPr lang="en-US" sz="3600" dirty="0" err="1" smtClean="0"/>
              <a:t>Baldrige</a:t>
            </a:r>
            <a:r>
              <a:rPr lang="en-US" sz="3600" dirty="0" smtClean="0"/>
              <a:t> National Quality Program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Visionary leadership</a:t>
            </a:r>
          </a:p>
          <a:p>
            <a:r>
              <a:rPr lang="en-US" dirty="0" smtClean="0"/>
              <a:t>Learning-centered education</a:t>
            </a:r>
          </a:p>
          <a:p>
            <a:r>
              <a:rPr lang="en-US" dirty="0" smtClean="0"/>
              <a:t>Organizational and personal learning</a:t>
            </a:r>
          </a:p>
          <a:p>
            <a:r>
              <a:rPr lang="en-US" dirty="0" smtClean="0"/>
              <a:t>Valuing workforce members and partners</a:t>
            </a:r>
          </a:p>
          <a:p>
            <a:r>
              <a:rPr lang="en-US" dirty="0" smtClean="0"/>
              <a:t>Agility</a:t>
            </a:r>
          </a:p>
          <a:p>
            <a:r>
              <a:rPr lang="en-US" dirty="0" smtClean="0"/>
              <a:t>Focus on the future</a:t>
            </a:r>
          </a:p>
          <a:p>
            <a:r>
              <a:rPr lang="en-US" dirty="0" smtClean="0"/>
              <a:t>Managing for innovation</a:t>
            </a:r>
          </a:p>
          <a:p>
            <a:r>
              <a:rPr lang="en-US" dirty="0" smtClean="0"/>
              <a:t>Management by fact</a:t>
            </a:r>
          </a:p>
          <a:p>
            <a:r>
              <a:rPr lang="en-US" dirty="0" smtClean="0"/>
              <a:t>Societal responsibility</a:t>
            </a:r>
          </a:p>
          <a:p>
            <a:r>
              <a:rPr lang="en-US" dirty="0" smtClean="0"/>
              <a:t>Focus on results and creating value</a:t>
            </a:r>
          </a:p>
          <a:p>
            <a:r>
              <a:rPr lang="en-US" dirty="0" smtClean="0"/>
              <a:t>Systems perspective </a:t>
            </a: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North Penn School District’s Journey to Performance Excellence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Decision to use Effective Schools model for instructional improvement</a:t>
            </a:r>
          </a:p>
          <a:p>
            <a:r>
              <a:rPr lang="en-US" dirty="0" smtClean="0"/>
              <a:t>Decision to use </a:t>
            </a:r>
            <a:r>
              <a:rPr lang="en-US" dirty="0" err="1" smtClean="0"/>
              <a:t>Baldrige</a:t>
            </a:r>
            <a:r>
              <a:rPr lang="en-US" dirty="0" smtClean="0"/>
              <a:t> Quality System for support services improvement</a:t>
            </a:r>
          </a:p>
          <a:p>
            <a:r>
              <a:rPr lang="en-US" dirty="0" smtClean="0"/>
              <a:t>Began attending annual National Quality Education Conference-about 600 attendees who are working on </a:t>
            </a:r>
            <a:r>
              <a:rPr lang="en-US" dirty="0" err="1" smtClean="0"/>
              <a:t>Baldrige</a:t>
            </a:r>
            <a:r>
              <a:rPr lang="en-US" dirty="0" smtClean="0"/>
              <a:t> model for education (K12, Community College, higher education)</a:t>
            </a:r>
          </a:p>
          <a:p>
            <a:r>
              <a:rPr lang="en-US" dirty="0" smtClean="0"/>
              <a:t>Hired training consultants expert in quality management</a:t>
            </a:r>
          </a:p>
          <a:p>
            <a:r>
              <a:rPr lang="en-US" dirty="0" smtClean="0"/>
              <a:t>Established Quality Improvement Team </a:t>
            </a:r>
          </a:p>
          <a:p>
            <a:r>
              <a:rPr lang="en-US" dirty="0" smtClean="0"/>
              <a:t>Applied for state </a:t>
            </a:r>
            <a:r>
              <a:rPr lang="en-US" dirty="0" err="1" smtClean="0"/>
              <a:t>Baldrige</a:t>
            </a:r>
            <a:r>
              <a:rPr lang="en-US" dirty="0" smtClean="0"/>
              <a:t> program, Keystone Alliance for Performance Excellence (KAPE), in March 2010</a:t>
            </a:r>
          </a:p>
          <a:p>
            <a:r>
              <a:rPr lang="en-US" dirty="0" smtClean="0"/>
              <a:t>Site visit by team of examiners in May 2010</a:t>
            </a:r>
          </a:p>
          <a:p>
            <a:r>
              <a:rPr lang="en-US" dirty="0" smtClean="0"/>
              <a:t>Feedback report in fall of 2010</a:t>
            </a:r>
          </a:p>
          <a:p>
            <a:r>
              <a:rPr lang="en-US" dirty="0" smtClean="0"/>
              <a:t>Award in November 2010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2023</Words>
  <Application>Microsoft Office PowerPoint</Application>
  <PresentationFormat>On-screen Show (4:3)</PresentationFormat>
  <Paragraphs>380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Utilizing the Baldrige Criteria for Performance Excellence to Guide Strategic Planning</vt:lpstr>
      <vt:lpstr>My Beliefs</vt:lpstr>
      <vt:lpstr>History of Quality Management</vt:lpstr>
      <vt:lpstr>Principles and Practices of High Performing Organizations</vt:lpstr>
      <vt:lpstr>Baldrige National Quality Program Education Criteria for Performance Excellence</vt:lpstr>
      <vt:lpstr>Baldrige National Quality Program Education Criteria for Performance Excellence</vt:lpstr>
      <vt:lpstr>Baldrige National Quality Program Education Criteria for Performance Excellence</vt:lpstr>
      <vt:lpstr>Interrelated Core Values and Concepts Baldrige National Quality Program</vt:lpstr>
      <vt:lpstr>North Penn School District’s Journey to Performance Excellence</vt:lpstr>
      <vt:lpstr>History of Baldrige Program</vt:lpstr>
      <vt:lpstr>Baldrige Award Recipients</vt:lpstr>
      <vt:lpstr>What are the Criteria?</vt:lpstr>
      <vt:lpstr>Continuous Improvement</vt:lpstr>
      <vt:lpstr>The Criteria Asks Four Basic Questions</vt:lpstr>
      <vt:lpstr>The Criteria Asks Four Basic Questions – cont’d</vt:lpstr>
      <vt:lpstr>2011-2012 Education Criteria for Performance Excellence Consist of Seven Categories</vt:lpstr>
      <vt:lpstr>Category 1 Leadership</vt:lpstr>
      <vt:lpstr>Category 1 – cont’d</vt:lpstr>
      <vt:lpstr>Category 2 Strategic Planning</vt:lpstr>
      <vt:lpstr>Category 2  – cont’d</vt:lpstr>
      <vt:lpstr>Category 3 Customer Focus</vt:lpstr>
      <vt:lpstr>Category 3 cont’d</vt:lpstr>
      <vt:lpstr>Category 4 Measurement, Analysis and Knowledge Management</vt:lpstr>
      <vt:lpstr>Category 4 – cont’d</vt:lpstr>
      <vt:lpstr>Category 5 Workforce Focus</vt:lpstr>
      <vt:lpstr>Category 5 – cont’d</vt:lpstr>
      <vt:lpstr>Category 5 – cont’d</vt:lpstr>
      <vt:lpstr>Category 6 Operations Focus</vt:lpstr>
      <vt:lpstr>Category 6 – cont’d</vt:lpstr>
      <vt:lpstr>Processes…identify</vt:lpstr>
      <vt:lpstr>Category 7 Results</vt:lpstr>
      <vt:lpstr>Category 7 – cont’d</vt:lpstr>
      <vt:lpstr>Category 7 cont’d</vt:lpstr>
      <vt:lpstr>Why Baldrige – the message from leadership?</vt:lpstr>
      <vt:lpstr>Slide 35</vt:lpstr>
      <vt:lpstr>Slide 36</vt:lpstr>
      <vt:lpstr>From an organizational view…</vt:lpstr>
      <vt:lpstr>Slide 38</vt:lpstr>
      <vt:lpstr>What’s in it for me?????</vt:lpstr>
      <vt:lpstr>Slide 40</vt:lpstr>
      <vt:lpstr>Is Baldrige something extra to do?</vt:lpstr>
      <vt:lpstr>Slide 42</vt:lpstr>
      <vt:lpstr>“By what method will you improve?”</vt:lpstr>
      <vt:lpstr>North Penn’s Next Steps in Continuous Improvement</vt:lpstr>
      <vt:lpstr>Mindset Matters</vt:lpstr>
      <vt:lpstr>Employee Engagement Innovation Celebration 2012-April 18</vt:lpstr>
      <vt:lpstr>Opportunities to Become Involved In Baldrige and Quality Management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Utilizing the Baldrige Criteria for Performance Excellence to Guide Strategic Planning</dc:title>
  <dc:creator>Bob Schoch</dc:creator>
  <cp:lastModifiedBy>Bob Schoch</cp:lastModifiedBy>
  <cp:revision>18</cp:revision>
  <dcterms:created xsi:type="dcterms:W3CDTF">2012-02-24T04:44:48Z</dcterms:created>
  <dcterms:modified xsi:type="dcterms:W3CDTF">2012-02-24T16:05:12Z</dcterms:modified>
</cp:coreProperties>
</file>