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8" r:id="rId3"/>
    <p:sldId id="267" r:id="rId4"/>
    <p:sldId id="279" r:id="rId5"/>
    <p:sldId id="280" r:id="rId6"/>
    <p:sldId id="281" r:id="rId7"/>
    <p:sldId id="282" r:id="rId8"/>
    <p:sldId id="265" r:id="rId9"/>
    <p:sldId id="261" r:id="rId10"/>
    <p:sldId id="268" r:id="rId11"/>
    <p:sldId id="269" r:id="rId12"/>
    <p:sldId id="274" r:id="rId13"/>
    <p:sldId id="275" r:id="rId14"/>
    <p:sldId id="276" r:id="rId15"/>
    <p:sldId id="271" r:id="rId16"/>
    <p:sldId id="277" r:id="rId17"/>
    <p:sldId id="278" r:id="rId18"/>
    <p:sldId id="270" r:id="rId19"/>
    <p:sldId id="262" r:id="rId20"/>
    <p:sldId id="283" r:id="rId21"/>
    <p:sldId id="273" r:id="rId22"/>
    <p:sldId id="272" r:id="rId23"/>
    <p:sldId id="263" r:id="rId24"/>
    <p:sldId id="260" r:id="rId25"/>
    <p:sldId id="284" r:id="rId26"/>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95158" autoAdjust="0"/>
  </p:normalViewPr>
  <p:slideViewPr>
    <p:cSldViewPr snapToGrid="0" snapToObjects="1">
      <p:cViewPr>
        <p:scale>
          <a:sx n="78" d="100"/>
          <a:sy n="78" d="100"/>
        </p:scale>
        <p:origin x="-112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C7B306D9-348D-45C8-9B25-5529AF663F7E}" type="datetimeFigureOut">
              <a:rPr lang="en-US" smtClean="0"/>
              <a:t>6/18/2015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0E5D7EF3-BDF8-432B-AB4B-CE3DE242A0AC}" type="slidenum">
              <a:rPr lang="en-US" smtClean="0"/>
              <a:t>‹#›</a:t>
            </a:fld>
            <a:endParaRPr lang="en-US"/>
          </a:p>
        </p:txBody>
      </p:sp>
    </p:spTree>
    <p:extLst>
      <p:ext uri="{BB962C8B-B14F-4D97-AF65-F5344CB8AC3E}">
        <p14:creationId xmlns:p14="http://schemas.microsoft.com/office/powerpoint/2010/main" val="1171769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0E5D7EF3-BDF8-432B-AB4B-CE3DE242A0AC}" type="slidenum">
              <a:rPr lang="en-US" smtClean="0"/>
              <a:t>3</a:t>
            </a:fld>
            <a:endParaRPr lang="en-US"/>
          </a:p>
        </p:txBody>
      </p:sp>
    </p:spTree>
    <p:extLst>
      <p:ext uri="{BB962C8B-B14F-4D97-AF65-F5344CB8AC3E}">
        <p14:creationId xmlns:p14="http://schemas.microsoft.com/office/powerpoint/2010/main" val="3027685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75459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2879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7467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67467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1808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3513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3817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3992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39924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1976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824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824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4170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10191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035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72639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5643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34216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66552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88329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p:cNvSpPr/>
          <p:nvPr userDrawn="1"/>
        </p:nvSpPr>
        <p:spPr>
          <a:xfrm>
            <a:off x="-50127" y="6126163"/>
            <a:ext cx="8855770" cy="855920"/>
          </a:xfrm>
          <a:prstGeom prst="rect">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376092"/>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29600" cy="433239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8"/>
          <p:cNvSpPr/>
          <p:nvPr userDrawn="1"/>
        </p:nvSpPr>
        <p:spPr>
          <a:xfrm>
            <a:off x="8805643" y="-14112"/>
            <a:ext cx="269777" cy="6982084"/>
          </a:xfrm>
          <a:prstGeom prst="rect">
            <a:avLst/>
          </a:prstGeom>
          <a:solidFill>
            <a:srgbClr val="FC7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C7500"/>
              </a:solidFill>
            </a:endParaRPr>
          </a:p>
        </p:txBody>
      </p:sp>
      <p:cxnSp>
        <p:nvCxnSpPr>
          <p:cNvPr id="10" name="Straight Connector 9"/>
          <p:cNvCxnSpPr/>
          <p:nvPr userDrawn="1"/>
        </p:nvCxnSpPr>
        <p:spPr>
          <a:xfrm>
            <a:off x="9138133" y="-14111"/>
            <a:ext cx="0" cy="6982082"/>
          </a:xfrm>
          <a:prstGeom prst="line">
            <a:avLst/>
          </a:prstGeom>
          <a:ln w="50800">
            <a:solidFill>
              <a:srgbClr val="FC75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2339261" y="6192558"/>
            <a:ext cx="6414376" cy="907941"/>
          </a:xfrm>
          <a:prstGeom prst="rect">
            <a:avLst/>
          </a:prstGeom>
          <a:noFill/>
        </p:spPr>
        <p:txBody>
          <a:bodyPr wrap="square" rtlCol="0">
            <a:sp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300" b="1" i="0" dirty="0" smtClean="0">
                <a:solidFill>
                  <a:schemeClr val="bg1"/>
                </a:solidFill>
                <a:latin typeface="Arial"/>
                <a:cs typeface="Arial"/>
              </a:rPr>
              <a:t>64</a:t>
            </a:r>
            <a:r>
              <a:rPr lang="en-US" sz="1300" b="1" i="0" baseline="30000" dirty="0" smtClean="0">
                <a:solidFill>
                  <a:schemeClr val="bg1"/>
                </a:solidFill>
                <a:latin typeface="Arial"/>
                <a:cs typeface="Arial"/>
              </a:rPr>
              <a:t>th</a:t>
            </a:r>
            <a:r>
              <a:rPr lang="en-US" sz="1300" b="1" i="0" dirty="0" smtClean="0">
                <a:solidFill>
                  <a:schemeClr val="bg1"/>
                </a:solidFill>
                <a:latin typeface="Arial"/>
                <a:cs typeface="Arial"/>
              </a:rPr>
              <a:t> ILLINOIS ASBO CONFERENCE</a:t>
            </a:r>
            <a:r>
              <a:rPr lang="en-US" sz="1300" b="1" i="0" baseline="0" dirty="0" smtClean="0">
                <a:solidFill>
                  <a:schemeClr val="bg1"/>
                </a:solidFill>
                <a:latin typeface="Arial"/>
                <a:cs typeface="Arial"/>
              </a:rPr>
              <a:t> AND EXHIBITIONS    </a:t>
            </a:r>
          </a:p>
          <a:p>
            <a:pPr marL="0" marR="0" indent="0" algn="r" defTabSz="457200" rtl="0" eaLnBrk="1" fontAlgn="auto" latinLnBrk="0" hangingPunct="1">
              <a:lnSpc>
                <a:spcPct val="100000"/>
              </a:lnSpc>
              <a:spcBef>
                <a:spcPts val="0"/>
              </a:spcBef>
              <a:spcAft>
                <a:spcPts val="0"/>
              </a:spcAft>
              <a:buClrTx/>
              <a:buSzTx/>
              <a:buFontTx/>
              <a:buNone/>
              <a:tabLst/>
              <a:defRPr/>
            </a:pPr>
            <a:r>
              <a:rPr lang="en-US" sz="1300" b="1" i="0" baseline="0" dirty="0" smtClean="0">
                <a:solidFill>
                  <a:schemeClr val="bg1"/>
                </a:solidFill>
                <a:latin typeface="Arial"/>
                <a:cs typeface="Arial"/>
              </a:rPr>
              <a:t>A</a:t>
            </a:r>
            <a:r>
              <a:rPr lang="en-US" sz="1300" b="1" i="0" dirty="0" smtClean="0">
                <a:solidFill>
                  <a:schemeClr val="bg1"/>
                </a:solidFill>
                <a:latin typeface="Arial"/>
                <a:cs typeface="Arial"/>
              </a:rPr>
              <a:t>PRIL 29 – MAY 1, 2015</a:t>
            </a:r>
          </a:p>
          <a:p>
            <a:pPr marL="0" marR="0" indent="0" algn="r" defTabSz="457200" rtl="0" eaLnBrk="1" fontAlgn="auto" latinLnBrk="0" hangingPunct="1">
              <a:lnSpc>
                <a:spcPct val="100000"/>
              </a:lnSpc>
              <a:spcBef>
                <a:spcPts val="0"/>
              </a:spcBef>
              <a:spcAft>
                <a:spcPts val="0"/>
              </a:spcAft>
              <a:buClrTx/>
              <a:buSzTx/>
              <a:buFontTx/>
              <a:buNone/>
              <a:tabLst/>
              <a:defRPr/>
            </a:pPr>
            <a:r>
              <a:rPr lang="en-US" sz="1300" b="1" i="0" dirty="0" smtClean="0">
                <a:solidFill>
                  <a:schemeClr val="bg1"/>
                </a:solidFill>
                <a:latin typeface="Arial"/>
                <a:cs typeface="Arial"/>
              </a:rPr>
              <a:t>@IllinoisASBO</a:t>
            </a:r>
            <a:r>
              <a:rPr lang="en-US" sz="1300" b="1" i="0" baseline="0" dirty="0" smtClean="0">
                <a:solidFill>
                  <a:schemeClr val="bg1"/>
                </a:solidFill>
                <a:latin typeface="Arial"/>
                <a:cs typeface="Arial"/>
              </a:rPr>
              <a:t>    #iasboAC15</a:t>
            </a:r>
            <a:endParaRPr lang="en-US" sz="1300" b="1" i="0" dirty="0" smtClean="0">
              <a:solidFill>
                <a:schemeClr val="bg1"/>
              </a:solidFill>
              <a:latin typeface="Arial"/>
              <a:cs typeface="Arial"/>
            </a:endParaRPr>
          </a:p>
          <a:p>
            <a:r>
              <a:rPr lang="en-US" sz="1400" b="0" i="0" dirty="0" smtClean="0">
                <a:solidFill>
                  <a:schemeClr val="bg1"/>
                </a:solidFill>
                <a:latin typeface="Arial"/>
                <a:cs typeface="Arial"/>
              </a:rPr>
              <a:t> </a:t>
            </a:r>
            <a:endParaRPr lang="en-US" sz="1400" b="0" i="0" dirty="0">
              <a:solidFill>
                <a:schemeClr val="bg1"/>
              </a:solidFill>
              <a:latin typeface="Arial"/>
              <a:cs typeface="Arial"/>
            </a:endParaRPr>
          </a:p>
        </p:txBody>
      </p:sp>
      <p:pic>
        <p:nvPicPr>
          <p:cNvPr id="15" name="Picture 14"/>
          <p:cNvPicPr>
            <a:picLocks noChangeAspect="1"/>
          </p:cNvPicPr>
          <p:nvPr userDrawn="1"/>
        </p:nvPicPr>
        <p:blipFill>
          <a:blip r:embed="rId13">
            <a:duotone>
              <a:schemeClr val="accent6">
                <a:shade val="45000"/>
                <a:satMod val="135000"/>
              </a:schemeClr>
              <a:prstClr val="white"/>
            </a:duotone>
            <a:alphaModFix amt="16000"/>
          </a:blip>
          <a:stretch>
            <a:fillRect/>
          </a:stretch>
        </p:blipFill>
        <p:spPr>
          <a:xfrm>
            <a:off x="1047610" y="274638"/>
            <a:ext cx="7048780" cy="1263560"/>
          </a:xfrm>
          <a:prstGeom prst="rect">
            <a:avLst/>
          </a:prstGeom>
        </p:spPr>
      </p:pic>
      <p:pic>
        <p:nvPicPr>
          <p:cNvPr id="19" name="Picture 18" descr="logo_white.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21685" y="6178465"/>
            <a:ext cx="2568972" cy="679535"/>
          </a:xfrm>
          <a:prstGeom prst="rect">
            <a:avLst/>
          </a:prstGeom>
        </p:spPr>
      </p:pic>
      <p:pic>
        <p:nvPicPr>
          <p:cNvPr id="22" name="Picture 21" descr="Twitter_logo_white.pn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103156" y="6655443"/>
            <a:ext cx="239687" cy="194864"/>
          </a:xfrm>
          <a:prstGeom prst="rect">
            <a:avLst/>
          </a:prstGeom>
        </p:spPr>
      </p:pic>
    </p:spTree>
    <p:extLst>
      <p:ext uri="{BB962C8B-B14F-4D97-AF65-F5344CB8AC3E}">
        <p14:creationId xmlns:p14="http://schemas.microsoft.com/office/powerpoint/2010/main" val="3046682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url?sa=i&amp;rct=j&amp;q=&amp;esrc=s&amp;frm=1&amp;source=images&amp;cd=&amp;cad=rja&amp;uact=8&amp;ved=0CAcQjRw&amp;url=http://soulkisses.tv/trusting-your-journey/&amp;ei=V_MiVaL3AYn_yQSZ1AE&amp;bvm=bv.89947451,d.cGU&amp;psig=AFQjCNHEX9m-bVsVOpXwVlMKKvuuIVdDPQ&amp;ust=1428440052116292"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mailto:clauria@district31.net" TargetMode="External"/><Relationship Id="rId2" Type="http://schemas.openxmlformats.org/officeDocument/2006/relationships/hyperlink" Target="mailto:mel_diaz@ajg.com" TargetMode="External"/><Relationship Id="rId1" Type="http://schemas.openxmlformats.org/officeDocument/2006/relationships/slideLayout" Target="../slideLayouts/slideLayout2.xml"/><Relationship Id="rId4" Type="http://schemas.openxmlformats.org/officeDocument/2006/relationships/hyperlink" Target="mailto:kaleb_holt@ajg.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Defined Contribution and The Private Exchange</a:t>
            </a:r>
            <a:endParaRPr lang="en-US" dirty="0"/>
          </a:p>
        </p:txBody>
      </p:sp>
      <p:sp>
        <p:nvSpPr>
          <p:cNvPr id="3" name="Subtitle 2"/>
          <p:cNvSpPr>
            <a:spLocks noGrp="1"/>
          </p:cNvSpPr>
          <p:nvPr>
            <p:ph type="subTitle" idx="1"/>
          </p:nvPr>
        </p:nvSpPr>
        <p:spPr>
          <a:xfrm>
            <a:off x="928048" y="3886199"/>
            <a:ext cx="7301552" cy="2009633"/>
          </a:xfrm>
        </p:spPr>
        <p:txBody>
          <a:bodyPr>
            <a:normAutofit/>
          </a:bodyPr>
          <a:lstStyle/>
          <a:p>
            <a:endParaRPr lang="en-US" sz="2000" dirty="0" smtClean="0"/>
          </a:p>
          <a:p>
            <a:endParaRPr lang="en-US" sz="2000" dirty="0" smtClean="0"/>
          </a:p>
          <a:p>
            <a:r>
              <a:rPr lang="en-US" sz="2000" dirty="0" smtClean="0"/>
              <a:t>Mel Diaz – Area Sr. Vice-President, Arthur J. Gallagher</a:t>
            </a:r>
          </a:p>
          <a:p>
            <a:r>
              <a:rPr lang="en-US" sz="2000" dirty="0" smtClean="0"/>
              <a:t>Cathy </a:t>
            </a:r>
            <a:r>
              <a:rPr lang="en-US" sz="2000" dirty="0" err="1" smtClean="0"/>
              <a:t>Lauria</a:t>
            </a:r>
            <a:r>
              <a:rPr lang="en-US" sz="2000" dirty="0" smtClean="0"/>
              <a:t> – CSBO, West Northfield SD #31</a:t>
            </a:r>
          </a:p>
          <a:p>
            <a:r>
              <a:rPr lang="en-US" sz="2000" dirty="0" smtClean="0"/>
              <a:t>Kaleb Holt – Account Executive, Arthur J. Gallagher</a:t>
            </a:r>
          </a:p>
          <a:p>
            <a:endParaRPr lang="en-US" sz="2000" dirty="0"/>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470025"/>
          </a:xfrm>
        </p:spPr>
        <p:txBody>
          <a:bodyPr>
            <a:normAutofit/>
          </a:bodyPr>
          <a:lstStyle/>
          <a:p>
            <a:r>
              <a:rPr lang="en-US" sz="3600" dirty="0" smtClean="0"/>
              <a:t>What is Defined Contribution?</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a:buNone/>
            </a:pPr>
            <a:r>
              <a:rPr lang="en-US" sz="2800" dirty="0"/>
              <a:t>The employer gives each employee a set dollar </a:t>
            </a:r>
          </a:p>
          <a:p>
            <a:pPr>
              <a:buNone/>
            </a:pPr>
            <a:r>
              <a:rPr lang="en-US" sz="2800" dirty="0"/>
              <a:t>amount to “shop” for their insurance from a </a:t>
            </a:r>
            <a:r>
              <a:rPr lang="en-US" sz="2800" dirty="0" smtClean="0"/>
              <a:t>menu of </a:t>
            </a:r>
            <a:r>
              <a:rPr lang="en-US" sz="2800" dirty="0"/>
              <a:t>options.</a:t>
            </a:r>
          </a:p>
          <a:p>
            <a:pPr lvl="0" defTabSz="914400">
              <a:spcBef>
                <a:spcPct val="20000"/>
              </a:spcBef>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470025"/>
          </a:xfrm>
        </p:spPr>
        <p:txBody>
          <a:bodyPr>
            <a:normAutofit/>
          </a:bodyPr>
          <a:lstStyle/>
          <a:p>
            <a:r>
              <a:rPr lang="en-US" sz="3600" dirty="0" smtClean="0"/>
              <a:t>What is Defined Contribution?</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marL="342900" lvl="0" indent="-342900" defTabSz="914400">
              <a:spcBef>
                <a:spcPct val="20000"/>
              </a:spcBef>
              <a:buFont typeface="Arial" pitchFamily="34" charset="0"/>
              <a:buChar char="•"/>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
        <p:nvSpPr>
          <p:cNvPr id="5" name="Content Placeholder 4"/>
          <p:cNvSpPr txBox="1">
            <a:spLocks/>
          </p:cNvSpPr>
          <p:nvPr/>
        </p:nvSpPr>
        <p:spPr>
          <a:xfrm>
            <a:off x="457200" y="1938111"/>
            <a:ext cx="7663543" cy="3990159"/>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Employer designated dollar amount for employee to spend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2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1" i="0" u="sng" strike="noStrike" kern="1200" cap="none" spc="0" normalizeH="0" baseline="0" noProof="0" dirty="0" smtClean="0">
                <a:ln>
                  <a:noFill/>
                </a:ln>
                <a:solidFill>
                  <a:srgbClr val="00263E"/>
                </a:solidFill>
                <a:effectLst/>
                <a:uLnTx/>
                <a:uFillTx/>
                <a:latin typeface="Arial" pitchFamily="34" charset="0"/>
                <a:ea typeface="+mn-ea"/>
                <a:cs typeface="Arial" pitchFamily="34" charset="0"/>
              </a:rPr>
              <a:t>Equally</a:t>
            </a:r>
            <a:r>
              <a:rPr kumimoji="0" lang="en-US" sz="20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 Everyone gets the same amount.  Budget is divided equally for all benefit eligible employees regardless of employee class or tier of coverage (single, couple, employee + children, or family)</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2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1" i="0" u="sng" strike="noStrike" kern="1200" cap="none" spc="0" normalizeH="0" baseline="0" noProof="0" dirty="0" smtClean="0">
                <a:ln>
                  <a:noFill/>
                </a:ln>
                <a:solidFill>
                  <a:srgbClr val="00263E"/>
                </a:solidFill>
                <a:effectLst/>
                <a:uLnTx/>
                <a:uFillTx/>
                <a:latin typeface="Arial" pitchFamily="34" charset="0"/>
                <a:ea typeface="+mn-ea"/>
                <a:cs typeface="Arial" pitchFamily="34" charset="0"/>
              </a:rPr>
              <a:t>Tiered:</a:t>
            </a:r>
            <a:r>
              <a:rPr kumimoji="0" lang="en-US" sz="20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  Different amounts go to employees based on the level of coverage they select. This can be calculated as simply as single or family or up to four tiers. (single, couple, employee + children, family) </a:t>
            </a:r>
            <a:endParaRPr kumimoji="0" lang="en-US" sz="2000" b="0" i="0" u="none" strike="noStrike" kern="1200" cap="none" spc="0" normalizeH="0" baseline="0" noProof="0" dirty="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470025"/>
          </a:xfrm>
        </p:spPr>
        <p:txBody>
          <a:bodyPr>
            <a:normAutofit/>
          </a:bodyPr>
          <a:lstStyle/>
          <a:p>
            <a:r>
              <a:rPr lang="en-US" sz="3600" dirty="0" smtClean="0"/>
              <a:t>Funding Example</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marL="342900" lvl="0" indent="-342900" defTabSz="914400">
              <a:spcBef>
                <a:spcPct val="20000"/>
              </a:spcBef>
              <a:buFont typeface="Arial" pitchFamily="34" charset="0"/>
              <a:buChar char="•"/>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pic>
        <p:nvPicPr>
          <p:cNvPr id="6" name="Picture 5"/>
          <p:cNvPicPr>
            <a:picLocks noChangeAspect="1"/>
          </p:cNvPicPr>
          <p:nvPr/>
        </p:nvPicPr>
        <p:blipFill>
          <a:blip r:embed="rId2" cstate="print"/>
          <a:stretch>
            <a:fillRect/>
          </a:stretch>
        </p:blipFill>
        <p:spPr>
          <a:xfrm>
            <a:off x="1353009" y="1856016"/>
            <a:ext cx="6277876" cy="4117747"/>
          </a:xfrm>
          <a:prstGeom prst="rect">
            <a:avLst/>
          </a:prstGeom>
        </p:spPr>
      </p:pic>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077685"/>
          </a:xfrm>
        </p:spPr>
        <p:txBody>
          <a:bodyPr>
            <a:normAutofit/>
          </a:bodyPr>
          <a:lstStyle/>
          <a:p>
            <a:r>
              <a:rPr lang="en-US" sz="3600" dirty="0" smtClean="0"/>
              <a:t>What is Defined Contribution?</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marL="342900" lvl="0" indent="-342900" defTabSz="914400">
              <a:spcBef>
                <a:spcPct val="20000"/>
              </a:spcBef>
              <a:buFont typeface="Arial" pitchFamily="34" charset="0"/>
              <a:buChar char="•"/>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
        <p:nvSpPr>
          <p:cNvPr id="10" name="Content Placeholder 4"/>
          <p:cNvSpPr txBox="1">
            <a:spLocks/>
          </p:cNvSpPr>
          <p:nvPr/>
        </p:nvSpPr>
        <p:spPr>
          <a:xfrm>
            <a:off x="326571" y="1545771"/>
            <a:ext cx="8360229" cy="4427992"/>
          </a:xfrm>
          <a:prstGeom prst="rect">
            <a:avLst/>
          </a:prstGeom>
        </p:spPr>
        <p:txBody>
          <a:bodyPr/>
          <a:lstStyle/>
          <a:p>
            <a:pPr marL="342900" marR="0" lvl="2"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Employee spends the money allocated to the employee on benefits</a:t>
            </a:r>
          </a:p>
          <a:p>
            <a:pPr marL="342900" marR="0" lvl="2"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2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1" i="0" u="sng" strike="noStrike" kern="1200" cap="none" spc="0" normalizeH="0" baseline="0" noProof="0" dirty="0" smtClean="0">
                <a:ln>
                  <a:noFill/>
                </a:ln>
                <a:solidFill>
                  <a:srgbClr val="00263E"/>
                </a:solidFill>
                <a:effectLst/>
                <a:uLnTx/>
                <a:uFillTx/>
                <a:latin typeface="Arial" pitchFamily="34" charset="0"/>
                <a:ea typeface="+mn-ea"/>
                <a:cs typeface="Arial" pitchFamily="34" charset="0"/>
              </a:rPr>
              <a:t>Lump Sum Funding</a:t>
            </a:r>
            <a:r>
              <a:rPr kumimoji="0" lang="en-US" sz="20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 Employers can put all of the money into a single bucket. Employee chooses benefits and allocation is applied to the total amount of premium for the products they choose.  The employee pays the difference between the employer allocation and the total amount due. (see example)</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2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1" i="0" u="sng" strike="noStrike" kern="1200" cap="none" spc="0" normalizeH="0" baseline="0" noProof="0" dirty="0" smtClean="0">
                <a:ln>
                  <a:noFill/>
                </a:ln>
                <a:solidFill>
                  <a:srgbClr val="00263E"/>
                </a:solidFill>
                <a:effectLst/>
                <a:uLnTx/>
                <a:uFillTx/>
                <a:latin typeface="Arial" pitchFamily="34" charset="0"/>
                <a:ea typeface="+mn-ea"/>
                <a:cs typeface="Arial" pitchFamily="34" charset="0"/>
              </a:rPr>
              <a:t>Split Funding: </a:t>
            </a:r>
            <a:r>
              <a:rPr kumimoji="0" lang="en-US" sz="20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rPr>
              <a:t> Employers can direct the allocation into multiple buckets.  If an employer allocates $8,000 per employee, they may choose to bucket $6,500 to medical insurance, $300 to life insurance and $1,200 to any additional products the employee chooses (see example)  </a:t>
            </a:r>
            <a:endParaRPr kumimoji="0" lang="en-US" sz="2000" b="1" i="0" u="sng" strike="noStrike" kern="1200" cap="none" spc="0" normalizeH="0" baseline="0" noProof="0" dirty="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283811"/>
            <a:ext cx="8131629" cy="1055914"/>
          </a:xfrm>
        </p:spPr>
        <p:txBody>
          <a:bodyPr>
            <a:normAutofit/>
          </a:bodyPr>
          <a:lstStyle/>
          <a:p>
            <a:r>
              <a:rPr lang="en-US" sz="3600" dirty="0" smtClean="0"/>
              <a:t>Funding Example</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marL="342900" lvl="0" indent="-342900" defTabSz="914400">
              <a:spcBef>
                <a:spcPct val="20000"/>
              </a:spcBef>
              <a:buFont typeface="Arial" pitchFamily="34" charset="0"/>
              <a:buChar char="•"/>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pic>
        <p:nvPicPr>
          <p:cNvPr id="5" name="Picture 4"/>
          <p:cNvPicPr>
            <a:picLocks noChangeAspect="1"/>
          </p:cNvPicPr>
          <p:nvPr/>
        </p:nvPicPr>
        <p:blipFill>
          <a:blip r:embed="rId2" cstate="print"/>
          <a:stretch>
            <a:fillRect/>
          </a:stretch>
        </p:blipFill>
        <p:spPr>
          <a:xfrm>
            <a:off x="1163066" y="1709057"/>
            <a:ext cx="6620220" cy="4264706"/>
          </a:xfrm>
          <a:prstGeom prst="rect">
            <a:avLst/>
          </a:prstGeom>
        </p:spPr>
      </p:pic>
      <p:sp>
        <p:nvSpPr>
          <p:cNvPr id="8" name="TextBox 7"/>
          <p:cNvSpPr txBox="1"/>
          <p:nvPr/>
        </p:nvSpPr>
        <p:spPr>
          <a:xfrm>
            <a:off x="326571" y="1339725"/>
            <a:ext cx="1300356"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Lump Sum</a:t>
            </a:r>
            <a:endParaRPr lang="en-US" dirty="0"/>
          </a:p>
        </p:txBody>
      </p:sp>
      <p:sp>
        <p:nvSpPr>
          <p:cNvPr id="9" name="TextBox 8"/>
          <p:cNvSpPr txBox="1"/>
          <p:nvPr/>
        </p:nvSpPr>
        <p:spPr>
          <a:xfrm>
            <a:off x="326571" y="3444240"/>
            <a:ext cx="1531188"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Split Funding</a:t>
            </a:r>
            <a:endParaRPr lang="en-US" dirty="0"/>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3461"/>
            <a:ext cx="7772400" cy="1154339"/>
          </a:xfrm>
        </p:spPr>
        <p:txBody>
          <a:bodyPr>
            <a:normAutofit/>
          </a:bodyPr>
          <a:lstStyle/>
          <a:p>
            <a:r>
              <a:rPr lang="en-US" dirty="0" smtClean="0"/>
              <a:t>What does it look like?</a:t>
            </a:r>
            <a:endParaRPr lang="en-US" dirty="0"/>
          </a:p>
        </p:txBody>
      </p:sp>
      <p:graphicFrame>
        <p:nvGraphicFramePr>
          <p:cNvPr id="4" name="Content Placeholder 5"/>
          <p:cNvGraphicFramePr>
            <a:graphicFrameLocks/>
          </p:cNvGraphicFramePr>
          <p:nvPr>
            <p:extLst>
              <p:ext uri="{D42A27DB-BD31-4B8C-83A1-F6EECF244321}">
                <p14:modId xmlns:p14="http://schemas.microsoft.com/office/powerpoint/2010/main" val="41316970"/>
              </p:ext>
            </p:extLst>
          </p:nvPr>
        </p:nvGraphicFramePr>
        <p:xfrm>
          <a:off x="315687" y="1763486"/>
          <a:ext cx="8316685" cy="3732304"/>
        </p:xfrm>
        <a:graphic>
          <a:graphicData uri="http://schemas.openxmlformats.org/drawingml/2006/table">
            <a:tbl>
              <a:tblPr firstRow="1" bandRow="1">
                <a:tableStyleId>{5C22544A-7EE6-4342-B048-85BDC9FD1C3A}</a:tableStyleId>
              </a:tblPr>
              <a:tblGrid>
                <a:gridCol w="857792"/>
                <a:gridCol w="1559622"/>
                <a:gridCol w="1675615"/>
                <a:gridCol w="1295400"/>
                <a:gridCol w="1589314"/>
                <a:gridCol w="1338942"/>
              </a:tblGrid>
              <a:tr h="519676">
                <a:tc>
                  <a:txBody>
                    <a:bodyPr/>
                    <a:lstStyle/>
                    <a:p>
                      <a:endParaRPr lang="en-US" dirty="0"/>
                    </a:p>
                  </a:txBody>
                  <a:tcPr/>
                </a:tc>
                <a:tc>
                  <a:txBody>
                    <a:bodyPr/>
                    <a:lstStyle/>
                    <a:p>
                      <a:pPr algn="ctr"/>
                      <a:r>
                        <a:rPr lang="en-US" sz="1400" dirty="0" smtClean="0"/>
                        <a:t>Deductible</a:t>
                      </a:r>
                      <a:endParaRPr lang="en-US" sz="1400" dirty="0"/>
                    </a:p>
                  </a:txBody>
                  <a:tcPr/>
                </a:tc>
                <a:tc>
                  <a:txBody>
                    <a:bodyPr/>
                    <a:lstStyle/>
                    <a:p>
                      <a:pPr algn="ctr"/>
                      <a:r>
                        <a:rPr lang="en-US" sz="1400" dirty="0" smtClean="0"/>
                        <a:t>OPX</a:t>
                      </a:r>
                      <a:endParaRPr lang="en-US" sz="1400" dirty="0"/>
                    </a:p>
                  </a:txBody>
                  <a:tcPr/>
                </a:tc>
                <a:tc>
                  <a:txBody>
                    <a:bodyPr/>
                    <a:lstStyle/>
                    <a:p>
                      <a:pPr algn="ctr"/>
                      <a:r>
                        <a:rPr lang="en-US" sz="1400" dirty="0" smtClean="0"/>
                        <a:t>Coinsurance</a:t>
                      </a:r>
                      <a:endParaRPr lang="en-US" sz="1400" dirty="0"/>
                    </a:p>
                  </a:txBody>
                  <a:tcPr/>
                </a:tc>
                <a:tc>
                  <a:txBody>
                    <a:bodyPr/>
                    <a:lstStyle/>
                    <a:p>
                      <a:pPr algn="ctr"/>
                      <a:r>
                        <a:rPr lang="en-US" sz="1400" dirty="0" smtClean="0"/>
                        <a:t>Office Visit/</a:t>
                      </a:r>
                      <a:r>
                        <a:rPr lang="en-US" sz="1400" baseline="0" dirty="0" smtClean="0"/>
                        <a:t> </a:t>
                      </a:r>
                      <a:r>
                        <a:rPr lang="en-US" sz="1400" dirty="0" smtClean="0"/>
                        <a:t>Specialist</a:t>
                      </a:r>
                      <a:endParaRPr lang="en-US" sz="1400" dirty="0"/>
                    </a:p>
                  </a:txBody>
                  <a:tcPr/>
                </a:tc>
                <a:tc>
                  <a:txBody>
                    <a:bodyPr/>
                    <a:lstStyle/>
                    <a:p>
                      <a:pPr algn="ctr"/>
                      <a:r>
                        <a:rPr lang="en-US" sz="1400" dirty="0" smtClean="0"/>
                        <a:t>Rx</a:t>
                      </a:r>
                    </a:p>
                    <a:p>
                      <a:pPr algn="ctr"/>
                      <a:endParaRPr lang="en-US" sz="1400" dirty="0"/>
                    </a:p>
                  </a:txBody>
                  <a:tcPr/>
                </a:tc>
              </a:tr>
              <a:tr h="537826">
                <a:tc>
                  <a:txBody>
                    <a:bodyPr/>
                    <a:lstStyle/>
                    <a:p>
                      <a:r>
                        <a:rPr lang="en-US" sz="1400" b="1" dirty="0" smtClean="0"/>
                        <a:t>PPO #1</a:t>
                      </a:r>
                    </a:p>
                  </a:txBody>
                  <a:tcPr/>
                </a:tc>
                <a:tc>
                  <a:txBody>
                    <a:bodyPr/>
                    <a:lstStyle/>
                    <a:p>
                      <a:pPr algn="ctr"/>
                      <a:r>
                        <a:rPr lang="en-US" sz="1400" dirty="0" smtClean="0"/>
                        <a:t>$500/$1,500</a:t>
                      </a:r>
                      <a:endParaRPr lang="en-US" sz="1400" dirty="0"/>
                    </a:p>
                  </a:txBody>
                  <a:tcPr/>
                </a:tc>
                <a:tc>
                  <a:txBody>
                    <a:bodyPr/>
                    <a:lstStyle/>
                    <a:p>
                      <a:pPr algn="ctr"/>
                      <a:r>
                        <a:rPr lang="en-US" sz="1400" dirty="0" smtClean="0"/>
                        <a:t>$1,000/$3,000</a:t>
                      </a:r>
                      <a:endParaRPr lang="en-US" sz="1400" dirty="0"/>
                    </a:p>
                  </a:txBody>
                  <a:tcPr/>
                </a:tc>
                <a:tc>
                  <a:txBody>
                    <a:bodyPr/>
                    <a:lstStyle/>
                    <a:p>
                      <a:pPr algn="ctr"/>
                      <a:r>
                        <a:rPr lang="en-US" sz="1400" dirty="0" smtClean="0"/>
                        <a:t>90%</a:t>
                      </a:r>
                    </a:p>
                  </a:txBody>
                  <a:tcPr/>
                </a:tc>
                <a:tc>
                  <a:txBody>
                    <a:bodyPr/>
                    <a:lstStyle/>
                    <a:p>
                      <a:pPr algn="ctr"/>
                      <a:r>
                        <a:rPr lang="en-US" sz="1400" dirty="0" smtClean="0"/>
                        <a:t>$20/$40</a:t>
                      </a:r>
                      <a:endParaRPr lang="en-US" sz="1400" dirty="0"/>
                    </a:p>
                  </a:txBody>
                  <a:tcPr/>
                </a:tc>
                <a:tc>
                  <a:txBody>
                    <a:bodyPr/>
                    <a:lstStyle/>
                    <a:p>
                      <a:pPr algn="ctr"/>
                      <a:r>
                        <a:rPr lang="en-US" sz="1400" dirty="0" smtClean="0"/>
                        <a:t>$10/$40/$60</a:t>
                      </a:r>
                      <a:endParaRPr lang="en-US" sz="1400" dirty="0"/>
                    </a:p>
                  </a:txBody>
                  <a:tcPr/>
                </a:tc>
              </a:tr>
              <a:tr h="611383">
                <a:tc>
                  <a:txBody>
                    <a:bodyPr/>
                    <a:lstStyle/>
                    <a:p>
                      <a:r>
                        <a:rPr lang="en-US" sz="1400" b="1" dirty="0" smtClean="0"/>
                        <a:t>PPO #2</a:t>
                      </a:r>
                      <a:endParaRPr lang="en-US" sz="1400" b="1" dirty="0"/>
                    </a:p>
                  </a:txBody>
                  <a:tcPr/>
                </a:tc>
                <a:tc>
                  <a:txBody>
                    <a:bodyPr/>
                    <a:lstStyle/>
                    <a:p>
                      <a:pPr algn="ctr"/>
                      <a:r>
                        <a:rPr lang="en-US" sz="1400" dirty="0" smtClean="0"/>
                        <a:t>$1,000/$3,000</a:t>
                      </a:r>
                      <a:endParaRPr lang="en-US" sz="1400" dirty="0"/>
                    </a:p>
                  </a:txBody>
                  <a:tcPr/>
                </a:tc>
                <a:tc>
                  <a:txBody>
                    <a:bodyPr/>
                    <a:lstStyle/>
                    <a:p>
                      <a:pPr algn="ctr"/>
                      <a:r>
                        <a:rPr lang="en-US" sz="1400" dirty="0" smtClean="0"/>
                        <a:t>$3,000/$9,000</a:t>
                      </a:r>
                      <a:endParaRPr lang="en-US" sz="1400" dirty="0"/>
                    </a:p>
                  </a:txBody>
                  <a:tcPr/>
                </a:tc>
                <a:tc>
                  <a:txBody>
                    <a:bodyPr/>
                    <a:lstStyle/>
                    <a:p>
                      <a:pPr algn="ctr"/>
                      <a:r>
                        <a:rPr lang="en-US" sz="1400" dirty="0" smtClean="0"/>
                        <a:t>80%</a:t>
                      </a:r>
                      <a:endParaRPr lang="en-US" sz="1400" dirty="0"/>
                    </a:p>
                  </a:txBody>
                  <a:tcPr/>
                </a:tc>
                <a:tc>
                  <a:txBody>
                    <a:bodyPr/>
                    <a:lstStyle/>
                    <a:p>
                      <a:pPr algn="ctr"/>
                      <a:r>
                        <a:rPr lang="en-US" sz="1400" dirty="0" smtClean="0"/>
                        <a:t>$20/$40</a:t>
                      </a:r>
                      <a:endParaRPr lang="en-US" sz="1400" dirty="0"/>
                    </a:p>
                  </a:txBody>
                  <a:tcPr/>
                </a:tc>
                <a:tc>
                  <a:txBody>
                    <a:bodyPr/>
                    <a:lstStyle/>
                    <a:p>
                      <a:pPr algn="ctr"/>
                      <a:r>
                        <a:rPr lang="en-US" sz="1400" dirty="0" smtClean="0"/>
                        <a:t>$15/35%/50%</a:t>
                      </a:r>
                      <a:endParaRPr lang="en-US" sz="1400" dirty="0"/>
                    </a:p>
                  </a:txBody>
                  <a:tcPr/>
                </a:tc>
              </a:tr>
              <a:tr h="810083">
                <a:tc>
                  <a:txBody>
                    <a:bodyPr/>
                    <a:lstStyle/>
                    <a:p>
                      <a:r>
                        <a:rPr lang="en-US" sz="1400" b="1" dirty="0" smtClean="0"/>
                        <a:t>PPO #3</a:t>
                      </a:r>
                    </a:p>
                    <a:p>
                      <a:r>
                        <a:rPr lang="en-US" sz="1100" b="0" dirty="0" smtClean="0"/>
                        <a:t>Blue Choice Network</a:t>
                      </a:r>
                      <a:endParaRPr lang="en-US" sz="1100" b="0" dirty="0"/>
                    </a:p>
                  </a:txBody>
                  <a:tcPr/>
                </a:tc>
                <a:tc>
                  <a:txBody>
                    <a:bodyPr/>
                    <a:lstStyle/>
                    <a:p>
                      <a:pPr algn="ctr"/>
                      <a:r>
                        <a:rPr lang="en-US" sz="1400" dirty="0" smtClean="0"/>
                        <a:t>$1,500/$4,500</a:t>
                      </a:r>
                      <a:endParaRPr lang="en-US" sz="1400" dirty="0"/>
                    </a:p>
                  </a:txBody>
                  <a:tcPr/>
                </a:tc>
                <a:tc>
                  <a:txBody>
                    <a:bodyPr/>
                    <a:lstStyle/>
                    <a:p>
                      <a:pPr algn="ctr"/>
                      <a:r>
                        <a:rPr lang="en-US" sz="1400" dirty="0" smtClean="0"/>
                        <a:t>$3,400/$10,200</a:t>
                      </a:r>
                      <a:endParaRPr lang="en-US" sz="1400" dirty="0"/>
                    </a:p>
                  </a:txBody>
                  <a:tcPr/>
                </a:tc>
                <a:tc>
                  <a:txBody>
                    <a:bodyPr/>
                    <a:lstStyle/>
                    <a:p>
                      <a:pPr algn="ctr"/>
                      <a:r>
                        <a:rPr lang="en-US" sz="1400" dirty="0" smtClean="0"/>
                        <a:t>80%</a:t>
                      </a:r>
                      <a:endParaRPr lang="en-US" sz="1400" dirty="0"/>
                    </a:p>
                  </a:txBody>
                  <a:tcPr/>
                </a:tc>
                <a:tc>
                  <a:txBody>
                    <a:bodyPr/>
                    <a:lstStyle/>
                    <a:p>
                      <a:pPr algn="ctr"/>
                      <a:r>
                        <a:rPr lang="en-US" sz="1400" dirty="0" smtClean="0"/>
                        <a:t>$30/$30</a:t>
                      </a:r>
                      <a:endParaRPr lang="en-US" sz="1400" dirty="0"/>
                    </a:p>
                  </a:txBody>
                  <a:tcPr/>
                </a:tc>
                <a:tc>
                  <a:txBody>
                    <a:bodyPr/>
                    <a:lstStyle/>
                    <a:p>
                      <a:pPr algn="ctr"/>
                      <a:r>
                        <a:rPr lang="en-US" sz="1400" dirty="0" smtClean="0"/>
                        <a:t>$8/$35/$75</a:t>
                      </a:r>
                    </a:p>
                    <a:p>
                      <a:pPr algn="ctr"/>
                      <a:r>
                        <a:rPr lang="en-US" sz="1400" dirty="0" smtClean="0"/>
                        <a:t>Specialty</a:t>
                      </a:r>
                      <a:r>
                        <a:rPr lang="en-US" sz="1400" baseline="0" dirty="0" smtClean="0"/>
                        <a:t> $150</a:t>
                      </a:r>
                      <a:endParaRPr lang="en-US" sz="1400" dirty="0" smtClean="0"/>
                    </a:p>
                  </a:txBody>
                  <a:tcPr/>
                </a:tc>
              </a:tr>
              <a:tr h="733660">
                <a:tc>
                  <a:txBody>
                    <a:bodyPr/>
                    <a:lstStyle/>
                    <a:p>
                      <a:r>
                        <a:rPr lang="en-US" sz="1400" b="1" dirty="0" smtClean="0"/>
                        <a:t>PPO #4</a:t>
                      </a:r>
                      <a:endParaRPr lang="en-US" sz="1400" b="1" dirty="0"/>
                    </a:p>
                  </a:txBody>
                  <a:tcPr/>
                </a:tc>
                <a:tc>
                  <a:txBody>
                    <a:bodyPr/>
                    <a:lstStyle/>
                    <a:p>
                      <a:pPr algn="ctr"/>
                      <a:r>
                        <a:rPr lang="en-US" sz="1400" dirty="0" smtClean="0"/>
                        <a:t>$2,600/$5,200 Embedded</a:t>
                      </a:r>
                      <a:endParaRPr lang="en-US" sz="1400" dirty="0"/>
                    </a:p>
                  </a:txBody>
                  <a:tcPr/>
                </a:tc>
                <a:tc>
                  <a:txBody>
                    <a:bodyPr/>
                    <a:lstStyle/>
                    <a:p>
                      <a:pPr algn="ctr"/>
                      <a:r>
                        <a:rPr lang="en-US" sz="1400" dirty="0" smtClean="0"/>
                        <a:t>$5,000/$10,000</a:t>
                      </a:r>
                      <a:endParaRPr lang="en-US" sz="1400" dirty="0"/>
                    </a:p>
                  </a:txBody>
                  <a:tcPr/>
                </a:tc>
                <a:tc>
                  <a:txBody>
                    <a:bodyPr/>
                    <a:lstStyle/>
                    <a:p>
                      <a:pPr algn="ctr"/>
                      <a:r>
                        <a:rPr lang="en-US" sz="1400" dirty="0" smtClean="0"/>
                        <a:t>80%</a:t>
                      </a:r>
                      <a:endParaRPr lang="en-US" sz="14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smtClean="0"/>
                        <a:t>80% after Deductible</a:t>
                      </a:r>
                    </a:p>
                    <a:p>
                      <a:pPr algn="ctr"/>
                      <a:endParaRPr lang="en-US" sz="1400" dirty="0"/>
                    </a:p>
                  </a:txBody>
                  <a:tcPr/>
                </a:tc>
                <a:tc>
                  <a:txBody>
                    <a:bodyPr/>
                    <a:lstStyle/>
                    <a:p>
                      <a:pPr algn="ctr"/>
                      <a:r>
                        <a:rPr lang="en-US" sz="1400" dirty="0" smtClean="0"/>
                        <a:t>80% after Deductible</a:t>
                      </a:r>
                    </a:p>
                    <a:p>
                      <a:pPr algn="ctr"/>
                      <a:endParaRPr lang="en-US" sz="1400" dirty="0"/>
                    </a:p>
                  </a:txBody>
                  <a:tcPr/>
                </a:tc>
              </a:tr>
              <a:tr h="519676">
                <a:tc>
                  <a:txBody>
                    <a:bodyPr/>
                    <a:lstStyle/>
                    <a:p>
                      <a:r>
                        <a:rPr lang="en-US" sz="1400" b="1" dirty="0" smtClean="0"/>
                        <a:t>PPO #5</a:t>
                      </a:r>
                      <a:endParaRPr lang="en-US" sz="1400" b="1" dirty="0"/>
                    </a:p>
                  </a:txBody>
                  <a:tcPr/>
                </a:tc>
                <a:tc>
                  <a:txBody>
                    <a:bodyPr/>
                    <a:lstStyle/>
                    <a:p>
                      <a:pPr algn="ctr"/>
                      <a:r>
                        <a:rPr lang="en-US" sz="1400" dirty="0" smtClean="0"/>
                        <a:t>$6,000/$12,000</a:t>
                      </a:r>
                      <a:endParaRPr lang="en-US" sz="1400" dirty="0"/>
                    </a:p>
                  </a:txBody>
                  <a:tcPr/>
                </a:tc>
                <a:tc>
                  <a:txBody>
                    <a:bodyPr/>
                    <a:lstStyle/>
                    <a:p>
                      <a:pPr algn="ctr"/>
                      <a:r>
                        <a:rPr lang="en-US" sz="1400" dirty="0" smtClean="0"/>
                        <a:t>$6,350/$12,700</a:t>
                      </a:r>
                      <a:endParaRPr lang="en-US" sz="1400" dirty="0"/>
                    </a:p>
                  </a:txBody>
                  <a:tcPr/>
                </a:tc>
                <a:tc>
                  <a:txBody>
                    <a:bodyPr/>
                    <a:lstStyle/>
                    <a:p>
                      <a:pPr algn="ctr"/>
                      <a:r>
                        <a:rPr lang="en-US" sz="1400" dirty="0" smtClean="0"/>
                        <a:t>80%</a:t>
                      </a:r>
                      <a:endParaRPr lang="en-US" sz="1400" dirty="0"/>
                    </a:p>
                  </a:txBody>
                  <a:tcPr/>
                </a:tc>
                <a:tc>
                  <a:txBody>
                    <a:bodyPr/>
                    <a:lstStyle/>
                    <a:p>
                      <a:pPr algn="ctr"/>
                      <a:r>
                        <a:rPr lang="en-US" sz="1400" dirty="0" smtClean="0"/>
                        <a:t>80% after Deductible</a:t>
                      </a:r>
                      <a:endParaRPr lang="en-US" sz="1400" dirty="0"/>
                    </a:p>
                  </a:txBody>
                  <a:tcPr/>
                </a:tc>
                <a:tc>
                  <a:txBody>
                    <a:bodyPr/>
                    <a:lstStyle/>
                    <a:p>
                      <a:pPr algn="ctr"/>
                      <a:r>
                        <a:rPr lang="en-US" sz="1400" dirty="0" smtClean="0"/>
                        <a:t>80% after Deductible</a:t>
                      </a:r>
                      <a:endParaRPr lang="en-US" sz="1400" dirty="0"/>
                    </a:p>
                  </a:txBody>
                  <a:tcPr/>
                </a:tc>
              </a:tr>
            </a:tbl>
          </a:graphicData>
        </a:graphic>
      </p:graphicFrame>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3461"/>
            <a:ext cx="7772400" cy="1154339"/>
          </a:xfrm>
        </p:spPr>
        <p:txBody>
          <a:bodyPr>
            <a:normAutofit/>
          </a:bodyPr>
          <a:lstStyle/>
          <a:p>
            <a:r>
              <a:rPr lang="en-US" dirty="0" smtClean="0"/>
              <a:t>What does it look like?</a:t>
            </a:r>
            <a:endParaRPr lang="en-US" dirty="0"/>
          </a:p>
        </p:txBody>
      </p:sp>
      <p:graphicFrame>
        <p:nvGraphicFramePr>
          <p:cNvPr id="5" name="Content Placeholder 5"/>
          <p:cNvGraphicFramePr>
            <a:graphicFrameLocks/>
          </p:cNvGraphicFramePr>
          <p:nvPr>
            <p:extLst>
              <p:ext uri="{D42A27DB-BD31-4B8C-83A1-F6EECF244321}">
                <p14:modId xmlns:p14="http://schemas.microsoft.com/office/powerpoint/2010/main" val="3245779029"/>
              </p:ext>
            </p:extLst>
          </p:nvPr>
        </p:nvGraphicFramePr>
        <p:xfrm>
          <a:off x="1066800" y="1839685"/>
          <a:ext cx="7162800" cy="1961424"/>
        </p:xfrm>
        <a:graphic>
          <a:graphicData uri="http://schemas.openxmlformats.org/drawingml/2006/table">
            <a:tbl>
              <a:tblPr firstRow="1" bandRow="1">
                <a:tableStyleId>{5C22544A-7EE6-4342-B048-85BDC9FD1C3A}</a:tableStyleId>
              </a:tblPr>
              <a:tblGrid>
                <a:gridCol w="1045029"/>
                <a:gridCol w="1651747"/>
                <a:gridCol w="1831681"/>
                <a:gridCol w="1110256"/>
                <a:gridCol w="1524087"/>
              </a:tblGrid>
              <a:tr h="655864">
                <a:tc>
                  <a:txBody>
                    <a:bodyPr/>
                    <a:lstStyle/>
                    <a:p>
                      <a:endParaRPr lang="en-US" dirty="0"/>
                    </a:p>
                  </a:txBody>
                  <a:tcPr/>
                </a:tc>
                <a:tc>
                  <a:txBody>
                    <a:bodyPr/>
                    <a:lstStyle/>
                    <a:p>
                      <a:pPr algn="ctr"/>
                      <a:r>
                        <a:rPr lang="en-US" sz="1400" dirty="0" smtClean="0"/>
                        <a:t>OPX</a:t>
                      </a:r>
                      <a:endParaRPr lang="en-US" sz="1400" dirty="0"/>
                    </a:p>
                  </a:txBody>
                  <a:tcPr/>
                </a:tc>
                <a:tc>
                  <a:txBody>
                    <a:bodyPr/>
                    <a:lstStyle/>
                    <a:p>
                      <a:pPr algn="ctr"/>
                      <a:r>
                        <a:rPr lang="en-US" sz="1400" dirty="0" smtClean="0"/>
                        <a:t>Office Visit/</a:t>
                      </a:r>
                      <a:r>
                        <a:rPr lang="en-US" sz="1400" baseline="0" dirty="0" smtClean="0"/>
                        <a:t> </a:t>
                      </a:r>
                      <a:r>
                        <a:rPr lang="en-US" sz="1400" dirty="0" smtClean="0"/>
                        <a:t>Specialist</a:t>
                      </a:r>
                      <a:endParaRPr lang="en-US" sz="1400" dirty="0"/>
                    </a:p>
                  </a:txBody>
                  <a:tcPr/>
                </a:tc>
                <a:tc>
                  <a:txBody>
                    <a:bodyPr/>
                    <a:lstStyle/>
                    <a:p>
                      <a:pPr algn="ctr"/>
                      <a:r>
                        <a:rPr lang="en-US" sz="1400" dirty="0" smtClean="0"/>
                        <a:t>ER</a:t>
                      </a:r>
                      <a:endParaRPr lang="en-US" sz="1400" dirty="0"/>
                    </a:p>
                  </a:txBody>
                  <a:tcPr/>
                </a:tc>
                <a:tc>
                  <a:txBody>
                    <a:bodyPr/>
                    <a:lstStyle/>
                    <a:p>
                      <a:pPr algn="ctr"/>
                      <a:r>
                        <a:rPr lang="en-US" sz="1400" dirty="0" smtClean="0"/>
                        <a:t>Rx</a:t>
                      </a:r>
                    </a:p>
                    <a:p>
                      <a:pPr algn="ctr"/>
                      <a:endParaRPr lang="en-US" sz="1400" dirty="0"/>
                    </a:p>
                  </a:txBody>
                  <a:tcPr/>
                </a:tc>
              </a:tr>
              <a:tr h="603250">
                <a:tc>
                  <a:txBody>
                    <a:bodyPr/>
                    <a:lstStyle/>
                    <a:p>
                      <a:r>
                        <a:rPr lang="en-US" sz="1600" b="1" dirty="0" smtClean="0"/>
                        <a:t>HMO #1</a:t>
                      </a:r>
                    </a:p>
                    <a:p>
                      <a:r>
                        <a:rPr lang="en-US" sz="1100" b="0" dirty="0" smtClean="0"/>
                        <a:t>BA </a:t>
                      </a:r>
                    </a:p>
                    <a:p>
                      <a:endParaRPr lang="en-US" sz="1100" b="0" dirty="0" smtClean="0"/>
                    </a:p>
                  </a:txBody>
                  <a:tcPr/>
                </a:tc>
                <a:tc>
                  <a:txBody>
                    <a:bodyPr/>
                    <a:lstStyle/>
                    <a:p>
                      <a:pPr algn="ctr"/>
                      <a:r>
                        <a:rPr lang="en-US" sz="1600" dirty="0" smtClean="0"/>
                        <a:t>$3,000/$6,000</a:t>
                      </a:r>
                      <a:endParaRPr lang="en-US" sz="1400" dirty="0"/>
                    </a:p>
                  </a:txBody>
                  <a:tcPr/>
                </a:tc>
                <a:tc>
                  <a:txBody>
                    <a:bodyPr/>
                    <a:lstStyle/>
                    <a:p>
                      <a:pPr algn="ctr"/>
                      <a:r>
                        <a:rPr lang="en-US" sz="1600" dirty="0" smtClean="0"/>
                        <a:t>$40/$60</a:t>
                      </a:r>
                      <a:endParaRPr lang="en-US" sz="1600" dirty="0"/>
                    </a:p>
                  </a:txBody>
                  <a:tcPr/>
                </a:tc>
                <a:tc>
                  <a:txBody>
                    <a:bodyPr/>
                    <a:lstStyle/>
                    <a:p>
                      <a:pPr algn="ctr"/>
                      <a:r>
                        <a:rPr lang="en-US" sz="1600" dirty="0" smtClean="0"/>
                        <a:t>$250</a:t>
                      </a:r>
                    </a:p>
                  </a:txBody>
                  <a:tcPr/>
                </a:tc>
                <a:tc>
                  <a:txBody>
                    <a:bodyPr/>
                    <a:lstStyle/>
                    <a:p>
                      <a:pPr algn="ctr"/>
                      <a:r>
                        <a:rPr lang="en-US" sz="1600" dirty="0" smtClean="0"/>
                        <a:t>$15/35%/50%</a:t>
                      </a:r>
                      <a:endParaRPr lang="en-US" sz="1600" dirty="0"/>
                    </a:p>
                  </a:txBody>
                  <a:tcPr/>
                </a:tc>
              </a:tr>
              <a:tr h="635000">
                <a:tc>
                  <a:txBody>
                    <a:bodyPr/>
                    <a:lstStyle/>
                    <a:p>
                      <a:r>
                        <a:rPr lang="en-US" sz="1600" b="1" dirty="0" smtClean="0"/>
                        <a:t>HMO #2</a:t>
                      </a:r>
                    </a:p>
                    <a:p>
                      <a:pPr marL="0" marR="0" indent="0" algn="l" defTabSz="457200" rtl="0" eaLnBrk="1" fontAlgn="auto" latinLnBrk="0" hangingPunct="1">
                        <a:lnSpc>
                          <a:spcPct val="100000"/>
                        </a:lnSpc>
                        <a:spcBef>
                          <a:spcPts val="0"/>
                        </a:spcBef>
                        <a:spcAft>
                          <a:spcPts val="0"/>
                        </a:spcAft>
                        <a:buClrTx/>
                        <a:buSzTx/>
                        <a:buFontTx/>
                        <a:buNone/>
                        <a:tabLst/>
                        <a:defRPr/>
                      </a:pPr>
                      <a:r>
                        <a:rPr lang="en-US" sz="1100" b="0" dirty="0" smtClean="0"/>
                        <a:t>BA </a:t>
                      </a:r>
                      <a:endParaRPr lang="en-US" sz="1100" b="1" dirty="0"/>
                    </a:p>
                  </a:txBody>
                  <a:tcPr/>
                </a:tc>
                <a:tc>
                  <a:txBody>
                    <a:bodyPr/>
                    <a:lstStyle/>
                    <a:p>
                      <a:pPr algn="ctr"/>
                      <a:r>
                        <a:rPr lang="en-US" sz="1600" dirty="0" smtClean="0"/>
                        <a:t>$1,500/$3,000</a:t>
                      </a:r>
                      <a:endParaRPr lang="en-US" sz="1600" dirty="0"/>
                    </a:p>
                  </a:txBody>
                  <a:tcPr/>
                </a:tc>
                <a:tc>
                  <a:txBody>
                    <a:bodyPr/>
                    <a:lstStyle/>
                    <a:p>
                      <a:pPr algn="ctr"/>
                      <a:r>
                        <a:rPr lang="en-US" sz="1600" dirty="0" smtClean="0"/>
                        <a:t>$20/$40</a:t>
                      </a:r>
                      <a:endParaRPr lang="en-US" sz="1600" dirty="0"/>
                    </a:p>
                  </a:txBody>
                  <a:tcPr/>
                </a:tc>
                <a:tc>
                  <a:txBody>
                    <a:bodyPr/>
                    <a:lstStyle/>
                    <a:p>
                      <a:pPr algn="ctr"/>
                      <a:r>
                        <a:rPr lang="en-US" sz="1600" dirty="0" smtClean="0"/>
                        <a:t>$150</a:t>
                      </a:r>
                      <a:endParaRPr lang="en-US" sz="1600" dirty="0"/>
                    </a:p>
                  </a:txBody>
                  <a:tcPr/>
                </a:tc>
                <a:tc>
                  <a:txBody>
                    <a:bodyPr/>
                    <a:lstStyle/>
                    <a:p>
                      <a:pPr algn="ctr"/>
                      <a:r>
                        <a:rPr lang="en-US" sz="1600" dirty="0" smtClean="0"/>
                        <a:t>$10/$40/$60</a:t>
                      </a:r>
                      <a:endParaRPr lang="en-US" sz="1600" dirty="0"/>
                    </a:p>
                  </a:txBody>
                  <a:tcPr/>
                </a:tc>
              </a:tr>
            </a:tbl>
          </a:graphicData>
        </a:graphic>
      </p:graphicFrame>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3461"/>
            <a:ext cx="7772400" cy="1154339"/>
          </a:xfrm>
        </p:spPr>
        <p:txBody>
          <a:bodyPr>
            <a:normAutofit/>
          </a:bodyPr>
          <a:lstStyle/>
          <a:p>
            <a:r>
              <a:rPr lang="en-US" dirty="0" smtClean="0"/>
              <a:t>What does it look like?</a:t>
            </a:r>
            <a:endParaRPr lang="en-US" dirty="0"/>
          </a:p>
        </p:txBody>
      </p:sp>
      <p:graphicFrame>
        <p:nvGraphicFramePr>
          <p:cNvPr id="5" name="Content Placeholder 5"/>
          <p:cNvGraphicFramePr>
            <a:graphicFrameLocks/>
          </p:cNvGraphicFramePr>
          <p:nvPr>
            <p:extLst>
              <p:ext uri="{D42A27DB-BD31-4B8C-83A1-F6EECF244321}">
                <p14:modId xmlns:p14="http://schemas.microsoft.com/office/powerpoint/2010/main" val="35351806"/>
              </p:ext>
            </p:extLst>
          </p:nvPr>
        </p:nvGraphicFramePr>
        <p:xfrm>
          <a:off x="609600" y="1828800"/>
          <a:ext cx="7707084" cy="2225737"/>
        </p:xfrm>
        <a:graphic>
          <a:graphicData uri="http://schemas.openxmlformats.org/drawingml/2006/table">
            <a:tbl>
              <a:tblPr firstRow="1" bandRow="1">
                <a:tableStyleId>{5C22544A-7EE6-4342-B048-85BDC9FD1C3A}</a:tableStyleId>
              </a:tblPr>
              <a:tblGrid>
                <a:gridCol w="794917"/>
                <a:gridCol w="1445304"/>
                <a:gridCol w="1373039"/>
                <a:gridCol w="1373039"/>
                <a:gridCol w="1373039"/>
                <a:gridCol w="1347746"/>
              </a:tblGrid>
              <a:tr h="576804">
                <a:tc>
                  <a:txBody>
                    <a:bodyPr/>
                    <a:lstStyle/>
                    <a:p>
                      <a:endParaRPr lang="en-US" dirty="0"/>
                    </a:p>
                  </a:txBody>
                  <a:tcPr/>
                </a:tc>
                <a:tc>
                  <a:txBody>
                    <a:bodyPr/>
                    <a:lstStyle/>
                    <a:p>
                      <a:pPr algn="ctr"/>
                      <a:r>
                        <a:rPr lang="en-US" dirty="0" smtClean="0"/>
                        <a:t>Preventive</a:t>
                      </a:r>
                      <a:endParaRPr lang="en-US" dirty="0"/>
                    </a:p>
                  </a:txBody>
                  <a:tcPr/>
                </a:tc>
                <a:tc>
                  <a:txBody>
                    <a:bodyPr/>
                    <a:lstStyle/>
                    <a:p>
                      <a:pPr algn="ctr"/>
                      <a:r>
                        <a:rPr lang="en-US" dirty="0" smtClean="0"/>
                        <a:t>Basic</a:t>
                      </a:r>
                      <a:endParaRPr lang="en-US" dirty="0"/>
                    </a:p>
                  </a:txBody>
                  <a:tcPr/>
                </a:tc>
                <a:tc>
                  <a:txBody>
                    <a:bodyPr/>
                    <a:lstStyle/>
                    <a:p>
                      <a:pPr algn="ctr"/>
                      <a:r>
                        <a:rPr lang="en-US" dirty="0" smtClean="0"/>
                        <a:t>Major</a:t>
                      </a:r>
                      <a:endParaRPr lang="en-US" dirty="0"/>
                    </a:p>
                  </a:txBody>
                  <a:tcPr/>
                </a:tc>
                <a:tc>
                  <a:txBody>
                    <a:bodyPr/>
                    <a:lstStyle/>
                    <a:p>
                      <a:pPr algn="ctr"/>
                      <a:r>
                        <a:rPr lang="en-US" dirty="0" smtClean="0"/>
                        <a:t>Annual</a:t>
                      </a:r>
                      <a:r>
                        <a:rPr lang="en-US" baseline="0" dirty="0" smtClean="0"/>
                        <a:t> Max</a:t>
                      </a:r>
                      <a:endParaRPr lang="en-US" dirty="0"/>
                    </a:p>
                  </a:txBody>
                  <a:tcPr/>
                </a:tc>
                <a:tc>
                  <a:txBody>
                    <a:bodyPr/>
                    <a:lstStyle/>
                    <a:p>
                      <a:pPr algn="ctr"/>
                      <a:r>
                        <a:rPr lang="en-US" dirty="0" smtClean="0"/>
                        <a:t>Ortho</a:t>
                      </a:r>
                    </a:p>
                    <a:p>
                      <a:pPr algn="ctr"/>
                      <a:endParaRPr lang="en-US" dirty="0"/>
                    </a:p>
                  </a:txBody>
                  <a:tcPr/>
                </a:tc>
              </a:tr>
              <a:tr h="483245">
                <a:tc>
                  <a:txBody>
                    <a:bodyPr/>
                    <a:lstStyle/>
                    <a:p>
                      <a:r>
                        <a:rPr lang="en-US" sz="1400" b="1" dirty="0" smtClean="0"/>
                        <a:t>Low</a:t>
                      </a:r>
                    </a:p>
                  </a:txBody>
                  <a:tcPr/>
                </a:tc>
                <a:tc>
                  <a:txBody>
                    <a:bodyPr/>
                    <a:lstStyle/>
                    <a:p>
                      <a:pPr algn="ctr"/>
                      <a:r>
                        <a:rPr lang="en-US" sz="1400" dirty="0" smtClean="0"/>
                        <a:t>100%</a:t>
                      </a:r>
                      <a:endParaRPr lang="en-US" sz="1400" baseline="0" dirty="0" smtClean="0"/>
                    </a:p>
                    <a:p>
                      <a:pPr algn="ctr"/>
                      <a:endParaRPr lang="en-US" sz="1400" dirty="0"/>
                    </a:p>
                  </a:txBody>
                  <a:tcPr/>
                </a:tc>
                <a:tc>
                  <a:txBody>
                    <a:bodyPr/>
                    <a:lstStyle/>
                    <a:p>
                      <a:pPr algn="ctr"/>
                      <a:r>
                        <a:rPr lang="en-US" sz="1400" dirty="0" smtClean="0"/>
                        <a:t>80% / 50%</a:t>
                      </a:r>
                      <a:endParaRPr lang="en-US" sz="1400" dirty="0"/>
                    </a:p>
                  </a:txBody>
                  <a:tcPr/>
                </a:tc>
                <a:tc>
                  <a:txBody>
                    <a:bodyPr/>
                    <a:lstStyle/>
                    <a:p>
                      <a:pPr algn="ctr"/>
                      <a:r>
                        <a:rPr lang="en-US" sz="1400" dirty="0" smtClean="0"/>
                        <a:t>Not</a:t>
                      </a:r>
                      <a:r>
                        <a:rPr lang="en-US" sz="1400" baseline="0" dirty="0" smtClean="0"/>
                        <a:t> Covered</a:t>
                      </a:r>
                      <a:endParaRPr lang="en-US" sz="1400" dirty="0" smtClean="0"/>
                    </a:p>
                  </a:txBody>
                  <a:tcPr/>
                </a:tc>
                <a:tc>
                  <a:txBody>
                    <a:bodyPr/>
                    <a:lstStyle/>
                    <a:p>
                      <a:pPr algn="ctr"/>
                      <a:r>
                        <a:rPr lang="en-US" sz="1400" dirty="0" smtClean="0"/>
                        <a:t>$750</a:t>
                      </a:r>
                      <a:endParaRPr lang="en-US" sz="1400" dirty="0"/>
                    </a:p>
                  </a:txBody>
                  <a:tcPr/>
                </a:tc>
                <a:tc>
                  <a:txBody>
                    <a:bodyPr/>
                    <a:lstStyle/>
                    <a:p>
                      <a:pPr algn="ctr"/>
                      <a:r>
                        <a:rPr lang="en-US" sz="1400" dirty="0" smtClean="0"/>
                        <a:t>Not</a:t>
                      </a:r>
                      <a:r>
                        <a:rPr lang="en-US" sz="1400" baseline="0" dirty="0" smtClean="0"/>
                        <a:t> Covered</a:t>
                      </a:r>
                      <a:endParaRPr lang="en-US" sz="1400" dirty="0" smtClean="0"/>
                    </a:p>
                  </a:txBody>
                  <a:tcPr/>
                </a:tc>
              </a:tr>
              <a:tr h="549337">
                <a:tc>
                  <a:txBody>
                    <a:bodyPr/>
                    <a:lstStyle/>
                    <a:p>
                      <a:r>
                        <a:rPr lang="en-US" sz="1400" b="1" dirty="0" smtClean="0"/>
                        <a:t>Mid</a:t>
                      </a:r>
                      <a:endParaRPr lang="en-US" sz="1400" b="1" dirty="0"/>
                    </a:p>
                  </a:txBody>
                  <a:tcPr/>
                </a:tc>
                <a:tc>
                  <a:txBody>
                    <a:bodyPr/>
                    <a:lstStyle/>
                    <a:p>
                      <a:pPr algn="ctr"/>
                      <a:r>
                        <a:rPr lang="en-US" sz="1400" dirty="0" smtClean="0"/>
                        <a:t>100%</a:t>
                      </a:r>
                      <a:endParaRPr lang="en-US" sz="1400" baseline="0" dirty="0" smtClean="0"/>
                    </a:p>
                  </a:txBody>
                  <a:tcPr/>
                </a:tc>
                <a:tc>
                  <a:txBody>
                    <a:bodyPr/>
                    <a:lstStyle/>
                    <a:p>
                      <a:pPr algn="ctr"/>
                      <a:r>
                        <a:rPr lang="en-US" sz="1400" dirty="0" smtClean="0"/>
                        <a:t>80% / 50%</a:t>
                      </a:r>
                      <a:endParaRPr lang="en-US" sz="1400" dirty="0"/>
                    </a:p>
                  </a:txBody>
                  <a:tcPr/>
                </a:tc>
                <a:tc>
                  <a:txBody>
                    <a:bodyPr/>
                    <a:lstStyle/>
                    <a:p>
                      <a:pPr algn="ctr"/>
                      <a:r>
                        <a:rPr lang="en-US" sz="1400" dirty="0" smtClean="0"/>
                        <a:t>50% / 25/%</a:t>
                      </a:r>
                      <a:endParaRPr lang="en-US" sz="1400" dirty="0"/>
                    </a:p>
                  </a:txBody>
                  <a:tcPr/>
                </a:tc>
                <a:tc>
                  <a:txBody>
                    <a:bodyPr/>
                    <a:lstStyle/>
                    <a:p>
                      <a:pPr algn="ctr"/>
                      <a:r>
                        <a:rPr lang="en-US" sz="1400" dirty="0" smtClean="0"/>
                        <a:t>$1,000</a:t>
                      </a:r>
                      <a:endParaRPr lang="en-US" sz="1400" dirty="0"/>
                    </a:p>
                  </a:txBody>
                  <a:tcPr/>
                </a:tc>
                <a:tc>
                  <a:txBody>
                    <a:bodyPr/>
                    <a:lstStyle/>
                    <a:p>
                      <a:pPr algn="ctr"/>
                      <a:r>
                        <a:rPr lang="en-US" sz="1400" dirty="0" smtClean="0"/>
                        <a:t>Not</a:t>
                      </a:r>
                      <a:r>
                        <a:rPr lang="en-US" sz="1400" baseline="0" dirty="0" smtClean="0"/>
                        <a:t> Covered</a:t>
                      </a:r>
                      <a:endParaRPr lang="en-US" sz="1400" dirty="0" smtClean="0"/>
                    </a:p>
                  </a:txBody>
                  <a:tcPr/>
                </a:tc>
              </a:tr>
              <a:tr h="480670">
                <a:tc>
                  <a:txBody>
                    <a:bodyPr/>
                    <a:lstStyle/>
                    <a:p>
                      <a:r>
                        <a:rPr lang="en-US" sz="1400" b="1" dirty="0" smtClean="0"/>
                        <a:t>High</a:t>
                      </a:r>
                      <a:endParaRPr lang="en-US" sz="1400" b="1" dirty="0"/>
                    </a:p>
                  </a:txBody>
                  <a:tcPr/>
                </a:tc>
                <a:tc>
                  <a:txBody>
                    <a:bodyPr/>
                    <a:lstStyle/>
                    <a:p>
                      <a:pPr algn="ctr"/>
                      <a:r>
                        <a:rPr lang="en-US" sz="1400" dirty="0" smtClean="0"/>
                        <a:t>100%</a:t>
                      </a:r>
                      <a:endParaRPr lang="en-US" sz="1400" baseline="0" dirty="0" smtClean="0"/>
                    </a:p>
                  </a:txBody>
                  <a:tcPr/>
                </a:tc>
                <a:tc>
                  <a:txBody>
                    <a:bodyPr/>
                    <a:lstStyle/>
                    <a:p>
                      <a:pPr algn="ctr"/>
                      <a:r>
                        <a:rPr lang="en-US" sz="1400" dirty="0" smtClean="0"/>
                        <a:t>90% / 80%</a:t>
                      </a:r>
                      <a:endParaRPr lang="en-US" sz="1400" dirty="0"/>
                    </a:p>
                  </a:txBody>
                  <a:tcPr/>
                </a:tc>
                <a:tc>
                  <a:txBody>
                    <a:bodyPr/>
                    <a:lstStyle/>
                    <a:p>
                      <a:pPr algn="ctr"/>
                      <a:r>
                        <a:rPr lang="en-US" sz="1400" dirty="0" smtClean="0"/>
                        <a:t>60% / 50%</a:t>
                      </a:r>
                      <a:endParaRPr lang="en-US" sz="1400" dirty="0"/>
                    </a:p>
                  </a:txBody>
                  <a:tcPr/>
                </a:tc>
                <a:tc>
                  <a:txBody>
                    <a:bodyPr/>
                    <a:lstStyle/>
                    <a:p>
                      <a:pPr algn="ctr"/>
                      <a:r>
                        <a:rPr lang="en-US" sz="1400" dirty="0" smtClean="0"/>
                        <a:t>$1,500</a:t>
                      </a:r>
                      <a:endParaRPr lang="en-US" sz="1400" dirty="0"/>
                    </a:p>
                  </a:txBody>
                  <a:tcPr/>
                </a:tc>
                <a:tc>
                  <a:txBody>
                    <a:bodyPr/>
                    <a:lstStyle/>
                    <a:p>
                      <a:pPr algn="ctr"/>
                      <a:r>
                        <a:rPr lang="en-US" sz="1400" dirty="0" smtClean="0"/>
                        <a:t>50% up to $2,000 Lifetime</a:t>
                      </a:r>
                      <a:endParaRPr lang="en-US" sz="1400" dirty="0"/>
                    </a:p>
                  </a:txBody>
                  <a:tcPr/>
                </a:tc>
              </a:tr>
            </a:tbl>
          </a:graphicData>
        </a:graphic>
      </p:graphicFrame>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470025"/>
          </a:xfrm>
        </p:spPr>
        <p:txBody>
          <a:bodyPr>
            <a:normAutofit/>
          </a:bodyPr>
          <a:lstStyle/>
          <a:p>
            <a:r>
              <a:rPr lang="en-US" sz="3600" dirty="0" smtClean="0"/>
              <a:t>Advantages to Employees</a:t>
            </a:r>
            <a:endParaRPr lang="en-US" sz="3600" dirty="0"/>
          </a:p>
        </p:txBody>
      </p:sp>
      <p:sp>
        <p:nvSpPr>
          <p:cNvPr id="5" name="Content Placeholder 2"/>
          <p:cNvSpPr txBox="1">
            <a:spLocks/>
          </p:cNvSpPr>
          <p:nvPr/>
        </p:nvSpPr>
        <p:spPr>
          <a:xfrm>
            <a:off x="457200" y="1938111"/>
            <a:ext cx="6096000" cy="28194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rPr>
              <a:t>More choice of plans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rPr>
              <a:t>On-line enrollment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rPr>
              <a:t>On-line decision and plan comparison tools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rPr>
              <a:t>Advocacy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rPr>
              <a:t>Consumer education regarding benefits</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8086"/>
            <a:ext cx="7772400" cy="1470025"/>
          </a:xfrm>
        </p:spPr>
        <p:txBody>
          <a:bodyPr>
            <a:normAutofit/>
          </a:bodyPr>
          <a:lstStyle/>
          <a:p>
            <a:r>
              <a:rPr lang="en-US" dirty="0" smtClean="0"/>
              <a:t>Advantages to District</a:t>
            </a:r>
            <a:endParaRPr lang="en-US" dirty="0"/>
          </a:p>
        </p:txBody>
      </p:sp>
      <p:sp>
        <p:nvSpPr>
          <p:cNvPr id="5" name="Content Placeholder 2"/>
          <p:cNvSpPr txBox="1">
            <a:spLocks/>
          </p:cNvSpPr>
          <p:nvPr/>
        </p:nvSpPr>
        <p:spPr>
          <a:xfrm>
            <a:off x="685800" y="1938111"/>
            <a:ext cx="6096000" cy="3774849"/>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Expands benefit offering to employees</a:t>
            </a:r>
            <a:endPar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Promotes consumerism culture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Eases administrative process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Predictable Budget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686" y="468086"/>
            <a:ext cx="8284028" cy="1470025"/>
          </a:xfrm>
        </p:spPr>
        <p:txBody>
          <a:bodyPr>
            <a:normAutofit/>
          </a:bodyPr>
          <a:lstStyle/>
          <a:p>
            <a:pPr algn="l"/>
            <a:r>
              <a:rPr lang="en-US" sz="3400" dirty="0" smtClean="0"/>
              <a:t>Challenges Facing School Districts</a:t>
            </a:r>
            <a:endParaRPr lang="en-US" sz="3400" dirty="0"/>
          </a:p>
        </p:txBody>
      </p:sp>
      <p:sp>
        <p:nvSpPr>
          <p:cNvPr id="7" name="Content Placeholder 2"/>
          <p:cNvSpPr txBox="1">
            <a:spLocks/>
          </p:cNvSpPr>
          <p:nvPr/>
        </p:nvSpPr>
        <p:spPr>
          <a:xfrm>
            <a:off x="457200" y="1785256"/>
            <a:ext cx="7326086" cy="4071257"/>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Lack of plan</a:t>
            </a:r>
            <a:r>
              <a:rPr kumimoji="0" lang="en-US" sz="2400"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 choices for employees</a:t>
            </a:r>
            <a:endParaRPr lang="en-US" sz="2400" baseline="0" dirty="0" smtClean="0">
              <a:solidFill>
                <a:srgbClr val="00263E"/>
              </a:solidFill>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Budget</a:t>
            </a:r>
            <a:endParaRPr lang="en-US" sz="2400" baseline="0" dirty="0" smtClean="0">
              <a:solidFill>
                <a:srgbClr val="00263E"/>
              </a:solidFill>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smtClean="0">
                <a:solidFill>
                  <a:srgbClr val="00263E"/>
                </a:solidFill>
                <a:latin typeface="Times New Roman" pitchFamily="18" charset="0"/>
                <a:cs typeface="Times New Roman" pitchFamily="18" charset="0"/>
              </a:rPr>
              <a:t>Promoting Consumerism </a:t>
            </a: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noProof="0" dirty="0" smtClean="0">
                <a:solidFill>
                  <a:srgbClr val="00263E"/>
                </a:solidFill>
                <a:latin typeface="Times New Roman" pitchFamily="18" charset="0"/>
                <a:cs typeface="Times New Roman" pitchFamily="18" charset="0"/>
              </a:rPr>
              <a:t>Manual Process/Administrative Support</a:t>
            </a:r>
            <a:endParaRPr kumimoji="0" lang="en-US" sz="2400" b="0" i="0" u="none" strike="noStrike" kern="1200" cap="none" spc="0" normalizeH="0" baseline="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noProof="0" dirty="0" smtClean="0">
                <a:solidFill>
                  <a:srgbClr val="00263E"/>
                </a:solidFill>
                <a:latin typeface="Times New Roman" pitchFamily="18" charset="0"/>
                <a:cs typeface="Times New Roman" pitchFamily="18" charset="0"/>
              </a:rPr>
              <a:t>Lack of Decision Tools for Employees</a:t>
            </a: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On-line decision support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smtClean="0">
                <a:solidFill>
                  <a:srgbClr val="00263E"/>
                </a:solidFill>
                <a:latin typeface="Times New Roman" pitchFamily="18" charset="0"/>
                <a:cs typeface="Times New Roman" pitchFamily="18" charset="0"/>
              </a:rPr>
              <a:t>Economic Pressures from local Community</a:t>
            </a: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Genoa Kingston’s Journey </a:t>
            </a:r>
            <a:br>
              <a:rPr lang="en-US" dirty="0" smtClean="0"/>
            </a:br>
            <a:r>
              <a:rPr lang="en-US" dirty="0" smtClean="0"/>
              <a:t>to the Marketplace </a:t>
            </a:r>
            <a:endParaRPr lang="en-US" dirty="0"/>
          </a:p>
        </p:txBody>
      </p:sp>
      <p:pic>
        <p:nvPicPr>
          <p:cNvPr id="4" name="irc_mi" descr="http://soulkisses.tv/wp-content/uploads/2014/10/Soul-Kisses-Trusting-Your-Journey-Blog-Post.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710466"/>
            <a:ext cx="5943600" cy="3667984"/>
          </a:xfrm>
          <a:prstGeom prst="rect">
            <a:avLst/>
          </a:prstGeom>
          <a:noFill/>
          <a:ln>
            <a:noFill/>
          </a:ln>
        </p:spPr>
      </p:pic>
    </p:spTree>
    <p:extLst>
      <p:ext uri="{BB962C8B-B14F-4D97-AF65-F5344CB8AC3E}">
        <p14:creationId xmlns:p14="http://schemas.microsoft.com/office/powerpoint/2010/main" val="1982427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8086"/>
            <a:ext cx="7772400" cy="1470025"/>
          </a:xfrm>
        </p:spPr>
        <p:txBody>
          <a:bodyPr>
            <a:normAutofit/>
          </a:bodyPr>
          <a:lstStyle/>
          <a:p>
            <a:r>
              <a:rPr lang="en-US" dirty="0" smtClean="0"/>
              <a:t>Basic Timeline</a:t>
            </a:r>
            <a:endParaRPr lang="en-US" dirty="0"/>
          </a:p>
        </p:txBody>
      </p:sp>
      <p:grpSp>
        <p:nvGrpSpPr>
          <p:cNvPr id="4" name="Group 59"/>
          <p:cNvGrpSpPr/>
          <p:nvPr/>
        </p:nvGrpSpPr>
        <p:grpSpPr>
          <a:xfrm>
            <a:off x="609600" y="2079171"/>
            <a:ext cx="7626412" cy="1436723"/>
            <a:chOff x="209488" y="1555127"/>
            <a:chExt cx="7626412" cy="958387"/>
          </a:xfrm>
        </p:grpSpPr>
        <p:sp>
          <p:nvSpPr>
            <p:cNvPr id="6" name="Freeform 11"/>
            <p:cNvSpPr>
              <a:spLocks/>
            </p:cNvSpPr>
            <p:nvPr/>
          </p:nvSpPr>
          <p:spPr bwMode="gray">
            <a:xfrm>
              <a:off x="3671573" y="1555127"/>
              <a:ext cx="2405315" cy="676275"/>
            </a:xfrm>
            <a:prstGeom prst="chevron">
              <a:avLst>
                <a:gd name="adj" fmla="val 33443"/>
              </a:avLst>
            </a:prstGeom>
            <a:solidFill>
              <a:srgbClr val="376782"/>
            </a:solidFill>
            <a:ln w="9525">
              <a:noFill/>
              <a:round/>
              <a:headEnd/>
              <a:tailEnd/>
            </a:ln>
          </p:spPr>
          <p:txBody>
            <a:bodyPr vert="horz" wrap="none" lIns="91440" tIns="45720" rIns="91440" bIns="45720" numCol="1" anchor="ctr" anchorCtr="0" compatLnSpc="1">
              <a:prstTxWarp prst="textNoShape">
                <a:avLst/>
              </a:prstTxWarp>
            </a:bodyPr>
            <a:lstStyle/>
            <a:p>
              <a:pPr marL="84138" marR="0" lvl="0" indent="0" algn="ctr" defTabSz="914400" eaLnBrk="1" fontAlgn="auto" latinLnBrk="0" hangingPunct="1">
                <a:lnSpc>
                  <a:spcPct val="85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FFFFFF"/>
                  </a:solidFill>
                  <a:effectLst/>
                  <a:uLnTx/>
                  <a:uFillTx/>
                  <a:latin typeface="Times New Roman" pitchFamily="18" charset="0"/>
                  <a:cs typeface="Times New Roman" pitchFamily="18" charset="0"/>
                </a:rPr>
                <a:t>Strategy</a:t>
              </a:r>
              <a:r>
                <a:rPr kumimoji="0" lang="en-US" sz="1200" b="1" i="0" u="none" strike="noStrike" kern="0" cap="none" spc="0" normalizeH="0" noProof="0" dirty="0" smtClean="0">
                  <a:ln>
                    <a:noFill/>
                  </a:ln>
                  <a:solidFill>
                    <a:srgbClr val="FFFFFF"/>
                  </a:solidFill>
                  <a:effectLst/>
                  <a:uLnTx/>
                  <a:uFillTx/>
                  <a:latin typeface="Times New Roman" pitchFamily="18" charset="0"/>
                  <a:cs typeface="Times New Roman" pitchFamily="18" charset="0"/>
                </a:rPr>
                <a:t> / Finalization</a:t>
              </a:r>
              <a:endParaRPr kumimoji="0" lang="en-US" sz="1200" b="1" i="0" u="none" strike="noStrike" kern="0" cap="none" spc="0" normalizeH="0" baseline="0" noProof="0" dirty="0" smtClean="0">
                <a:ln>
                  <a:noFill/>
                </a:ln>
                <a:solidFill>
                  <a:srgbClr val="FFFFFF"/>
                </a:solidFill>
                <a:effectLst/>
                <a:uLnTx/>
                <a:uFillTx/>
                <a:latin typeface="Times New Roman" pitchFamily="18" charset="0"/>
                <a:cs typeface="Times New Roman" pitchFamily="18" charset="0"/>
              </a:endParaRPr>
            </a:p>
          </p:txBody>
        </p:sp>
        <p:sp>
          <p:nvSpPr>
            <p:cNvPr id="7" name="Freeform 13"/>
            <p:cNvSpPr>
              <a:spLocks/>
            </p:cNvSpPr>
            <p:nvPr/>
          </p:nvSpPr>
          <p:spPr bwMode="gray">
            <a:xfrm>
              <a:off x="5878286" y="1555127"/>
              <a:ext cx="1957614" cy="676275"/>
            </a:xfrm>
            <a:prstGeom prst="chevron">
              <a:avLst>
                <a:gd name="adj" fmla="val 33443"/>
              </a:avLst>
            </a:prstGeom>
            <a:solidFill>
              <a:srgbClr val="00263E"/>
            </a:solidFill>
            <a:ln w="9525">
              <a:noFill/>
              <a:round/>
              <a:headEnd/>
              <a:tailEnd/>
            </a:ln>
          </p:spPr>
          <p:txBody>
            <a:bodyPr vert="horz" wrap="none" lIns="91440" tIns="45720" rIns="91440" bIns="45720" numCol="1" anchor="ctr" anchorCtr="0" compatLnSpc="1">
              <a:prstTxWarp prst="textNoShape">
                <a:avLst/>
              </a:prstTxWarp>
            </a:bodyPr>
            <a:lstStyle/>
            <a:p>
              <a:pPr marL="84138" marR="0" lvl="0" indent="0" algn="ctr" defTabSz="914400" eaLnBrk="1" fontAlgn="auto" latinLnBrk="0" hangingPunct="1">
                <a:lnSpc>
                  <a:spcPct val="85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FFFFFF"/>
                  </a:solidFill>
                  <a:effectLst/>
                  <a:uLnTx/>
                  <a:uFillTx/>
                  <a:latin typeface="Times New Roman" pitchFamily="18" charset="0"/>
                  <a:cs typeface="Times New Roman" pitchFamily="18" charset="0"/>
                </a:rPr>
                <a:t>Implementation</a:t>
              </a:r>
            </a:p>
          </p:txBody>
        </p:sp>
        <p:sp>
          <p:nvSpPr>
            <p:cNvPr id="8" name="Freeform 11"/>
            <p:cNvSpPr>
              <a:spLocks/>
            </p:cNvSpPr>
            <p:nvPr/>
          </p:nvSpPr>
          <p:spPr bwMode="gray">
            <a:xfrm>
              <a:off x="361888" y="1555127"/>
              <a:ext cx="3502251" cy="676275"/>
            </a:xfrm>
            <a:prstGeom prst="chevron">
              <a:avLst>
                <a:gd name="adj" fmla="val 33443"/>
              </a:avLst>
            </a:prstGeom>
            <a:solidFill>
              <a:srgbClr val="719AB7"/>
            </a:solidFill>
            <a:ln w="9525">
              <a:noFill/>
              <a:round/>
              <a:headEnd/>
              <a:tailEnd/>
            </a:ln>
          </p:spPr>
          <p:txBody>
            <a:bodyPr vert="horz" wrap="none" lIns="91440" tIns="45720" rIns="91440" bIns="45720" numCol="1" anchor="ctr" anchorCtr="0" compatLnSpc="1">
              <a:prstTxWarp prst="textNoShape">
                <a:avLst/>
              </a:prstTxWarp>
            </a:bodyPr>
            <a:lstStyle/>
            <a:p>
              <a:pPr marL="84138" marR="0" lvl="0" indent="0" algn="ctr" defTabSz="914400" eaLnBrk="1" fontAlgn="auto" latinLnBrk="0" hangingPunct="1">
                <a:lnSpc>
                  <a:spcPct val="85000"/>
                </a:lnSpc>
                <a:spcBef>
                  <a:spcPts val="0"/>
                </a:spcBef>
                <a:spcAft>
                  <a:spcPts val="0"/>
                </a:spcAft>
                <a:buClrTx/>
                <a:buSzTx/>
                <a:buFontTx/>
                <a:buNone/>
                <a:tabLst/>
                <a:defRPr/>
              </a:pPr>
              <a:endParaRPr lang="en-US" sz="1200" b="1" kern="0" dirty="0" smtClean="0">
                <a:solidFill>
                  <a:srgbClr val="FFFFFF"/>
                </a:solidFill>
                <a:latin typeface="Times New Roman" pitchFamily="18" charset="0"/>
                <a:cs typeface="Times New Roman" pitchFamily="18" charset="0"/>
              </a:endParaRPr>
            </a:p>
            <a:p>
              <a:pPr marL="84138" marR="0" lvl="0" indent="0" algn="ctr" defTabSz="914400" eaLnBrk="1" fontAlgn="auto" latinLnBrk="0" hangingPunct="1">
                <a:lnSpc>
                  <a:spcPct val="85000"/>
                </a:lnSpc>
                <a:spcBef>
                  <a:spcPts val="0"/>
                </a:spcBef>
                <a:spcAft>
                  <a:spcPts val="0"/>
                </a:spcAft>
                <a:buClrTx/>
                <a:buSzTx/>
                <a:buFontTx/>
                <a:buNone/>
                <a:tabLst/>
                <a:defRPr/>
              </a:pPr>
              <a:r>
                <a:rPr lang="en-US" sz="1200" b="1" kern="0" dirty="0" smtClean="0">
                  <a:solidFill>
                    <a:srgbClr val="FFFFFF"/>
                  </a:solidFill>
                  <a:latin typeface="Times New Roman" pitchFamily="18" charset="0"/>
                  <a:cs typeface="Times New Roman" pitchFamily="18" charset="0"/>
                </a:rPr>
                <a:t>Introduction and Proposal</a:t>
              </a:r>
              <a:endParaRPr kumimoji="0" lang="en-US" sz="1200" b="1" i="0" u="none" strike="noStrike" kern="0" cap="none" spc="0" normalizeH="0" baseline="0" noProof="0" dirty="0">
                <a:ln>
                  <a:noFill/>
                </a:ln>
                <a:solidFill>
                  <a:srgbClr val="FFFFFF"/>
                </a:solidFill>
                <a:effectLst/>
                <a:uLnTx/>
                <a:uFillTx/>
                <a:latin typeface="Times New Roman" pitchFamily="18" charset="0"/>
                <a:cs typeface="Times New Roman" pitchFamily="18" charset="0"/>
              </a:endParaRPr>
            </a:p>
          </p:txBody>
        </p:sp>
        <p:sp>
          <p:nvSpPr>
            <p:cNvPr id="9" name="Freeform 14"/>
            <p:cNvSpPr>
              <a:spLocks/>
            </p:cNvSpPr>
            <p:nvPr/>
          </p:nvSpPr>
          <p:spPr bwMode="gray">
            <a:xfrm>
              <a:off x="209488" y="2251621"/>
              <a:ext cx="3429000" cy="261893"/>
            </a:xfrm>
            <a:prstGeom prst="parallelogram">
              <a:avLst>
                <a:gd name="adj" fmla="val 68394"/>
              </a:avLst>
            </a:prstGeom>
            <a:solidFill>
              <a:srgbClr val="00263E"/>
            </a:solidFill>
            <a:ln w="9525">
              <a:noFill/>
              <a:round/>
              <a:headEnd/>
              <a:tailEnd/>
            </a:ln>
          </p:spPr>
          <p:txBody>
            <a:bodyPr vert="horz" wrap="square" lIns="91440" tIns="45720" rIns="91440" bIns="4572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0" dirty="0" smtClean="0">
                  <a:solidFill>
                    <a:srgbClr val="FFFFFF"/>
                  </a:solidFill>
                  <a:latin typeface="Times New Roman" pitchFamily="18" charset="0"/>
                  <a:cs typeface="Times New Roman" pitchFamily="18" charset="0"/>
                </a:rPr>
                <a:t>90 days</a:t>
              </a:r>
              <a:endParaRPr kumimoji="0" lang="en-US" sz="1100" b="1" i="0" u="none" strike="noStrike" kern="0" cap="none" spc="0" normalizeH="0" baseline="0" noProof="0" dirty="0">
                <a:ln>
                  <a:noFill/>
                </a:ln>
                <a:solidFill>
                  <a:srgbClr val="FFFFFF"/>
                </a:solidFill>
                <a:effectLst/>
                <a:uLnTx/>
                <a:uFillTx/>
                <a:latin typeface="Times New Roman" pitchFamily="18" charset="0"/>
                <a:cs typeface="Times New Roman" pitchFamily="18" charset="0"/>
              </a:endParaRPr>
            </a:p>
          </p:txBody>
        </p:sp>
        <p:sp>
          <p:nvSpPr>
            <p:cNvPr id="10" name="Freeform 14"/>
            <p:cNvSpPr>
              <a:spLocks/>
            </p:cNvSpPr>
            <p:nvPr/>
          </p:nvSpPr>
          <p:spPr bwMode="gray">
            <a:xfrm>
              <a:off x="3486089" y="2251621"/>
              <a:ext cx="2362200" cy="261893"/>
            </a:xfrm>
            <a:prstGeom prst="parallelogram">
              <a:avLst>
                <a:gd name="adj" fmla="val 68394"/>
              </a:avLst>
            </a:prstGeom>
            <a:solidFill>
              <a:srgbClr val="00263E"/>
            </a:solidFill>
            <a:ln w="9525">
              <a:noFill/>
              <a:round/>
              <a:headEnd/>
              <a:tailEnd/>
            </a:ln>
          </p:spPr>
          <p:txBody>
            <a:bodyPr vert="horz" wrap="square" lIns="91440" tIns="45720" rIns="91440" bIns="4572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0" dirty="0" smtClean="0">
                  <a:solidFill>
                    <a:srgbClr val="FFFFFF"/>
                  </a:solidFill>
                  <a:latin typeface="Times New Roman" pitchFamily="18" charset="0"/>
                  <a:cs typeface="Times New Roman" pitchFamily="18" charset="0"/>
                </a:rPr>
                <a:t>60</a:t>
              </a:r>
              <a:r>
                <a:rPr kumimoji="0" lang="en-US" sz="1100" b="1" i="0" u="none" strike="noStrike" kern="0" cap="none" spc="0" normalizeH="0" baseline="0" noProof="0" dirty="0" smtClean="0">
                  <a:ln>
                    <a:noFill/>
                  </a:ln>
                  <a:solidFill>
                    <a:srgbClr val="FFFFFF"/>
                  </a:solidFill>
                  <a:effectLst/>
                  <a:uLnTx/>
                  <a:uFillTx/>
                  <a:latin typeface="Times New Roman" pitchFamily="18" charset="0"/>
                  <a:cs typeface="Times New Roman" pitchFamily="18" charset="0"/>
                </a:rPr>
                <a:t> days</a:t>
              </a:r>
              <a:endParaRPr kumimoji="0" lang="en-US" sz="1100" b="1" i="0" u="none" strike="noStrike" kern="0" cap="none" spc="0" normalizeH="0" baseline="0" noProof="0" dirty="0">
                <a:ln>
                  <a:noFill/>
                </a:ln>
                <a:solidFill>
                  <a:srgbClr val="FFFFFF"/>
                </a:solidFill>
                <a:effectLst/>
                <a:uLnTx/>
                <a:uFillTx/>
                <a:latin typeface="Times New Roman" pitchFamily="18" charset="0"/>
                <a:cs typeface="Times New Roman" pitchFamily="18" charset="0"/>
              </a:endParaRPr>
            </a:p>
          </p:txBody>
        </p:sp>
        <p:sp>
          <p:nvSpPr>
            <p:cNvPr id="11" name="Freeform 14"/>
            <p:cNvSpPr>
              <a:spLocks/>
            </p:cNvSpPr>
            <p:nvPr/>
          </p:nvSpPr>
          <p:spPr bwMode="gray">
            <a:xfrm>
              <a:off x="5695888" y="2251621"/>
              <a:ext cx="1906649" cy="261893"/>
            </a:xfrm>
            <a:prstGeom prst="parallelogram">
              <a:avLst>
                <a:gd name="adj" fmla="val 68394"/>
              </a:avLst>
            </a:prstGeom>
            <a:solidFill>
              <a:srgbClr val="00263E"/>
            </a:solidFill>
            <a:ln w="9525">
              <a:noFill/>
              <a:round/>
              <a:headEnd/>
              <a:tailEnd/>
            </a:ln>
          </p:spPr>
          <p:txBody>
            <a:bodyPr vert="horz" wrap="square" lIns="91440" tIns="45720" rIns="91440" bIns="4572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0" dirty="0" smtClean="0">
                  <a:solidFill>
                    <a:srgbClr val="FFFFFF"/>
                  </a:solidFill>
                  <a:latin typeface="Times New Roman" pitchFamily="18" charset="0"/>
                  <a:cs typeface="Times New Roman" pitchFamily="18" charset="0"/>
                </a:rPr>
                <a:t>45</a:t>
              </a:r>
              <a:r>
                <a:rPr kumimoji="0" lang="en-US" sz="1100" b="1" i="0" u="none" strike="noStrike" kern="0" cap="none" spc="0" normalizeH="0" baseline="0" noProof="0" dirty="0" smtClean="0">
                  <a:ln>
                    <a:noFill/>
                  </a:ln>
                  <a:solidFill>
                    <a:srgbClr val="FFFFFF"/>
                  </a:solidFill>
                  <a:effectLst/>
                  <a:uLnTx/>
                  <a:uFillTx/>
                  <a:latin typeface="Times New Roman" pitchFamily="18" charset="0"/>
                  <a:cs typeface="Times New Roman" pitchFamily="18" charset="0"/>
                </a:rPr>
                <a:t> days</a:t>
              </a:r>
              <a:endParaRPr kumimoji="0" lang="en-US" sz="1100" b="1" i="0" u="none" strike="noStrike" kern="0" cap="none" spc="0" normalizeH="0" baseline="0" noProof="0" dirty="0">
                <a:ln>
                  <a:noFill/>
                </a:ln>
                <a:solidFill>
                  <a:srgbClr val="FFFFFF"/>
                </a:solidFill>
                <a:effectLst/>
                <a:uLnTx/>
                <a:uFillTx/>
                <a:latin typeface="Times New Roman" pitchFamily="18" charset="0"/>
                <a:cs typeface="Times New Roman" pitchFamily="18" charset="0"/>
              </a:endParaRPr>
            </a:p>
          </p:txBody>
        </p:sp>
      </p:gr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50371"/>
            <a:ext cx="8447314" cy="751114"/>
          </a:xfrm>
        </p:spPr>
        <p:txBody>
          <a:bodyPr>
            <a:normAutofit/>
          </a:bodyPr>
          <a:lstStyle/>
          <a:p>
            <a:r>
              <a:rPr lang="en-US" sz="3800" dirty="0" smtClean="0"/>
              <a:t>If Done Right…What You Can Expect</a:t>
            </a:r>
            <a:endParaRPr lang="en-US" sz="3800" dirty="0"/>
          </a:p>
        </p:txBody>
      </p:sp>
      <p:pic>
        <p:nvPicPr>
          <p:cNvPr id="4" name="Picture 2"/>
          <p:cNvPicPr>
            <a:picLocks noChangeAspect="1" noChangeArrowheads="1"/>
          </p:cNvPicPr>
          <p:nvPr/>
        </p:nvPicPr>
        <p:blipFill>
          <a:blip r:embed="rId2" cstate="print"/>
          <a:srcRect/>
          <a:stretch>
            <a:fillRect/>
          </a:stretch>
        </p:blipFill>
        <p:spPr bwMode="auto">
          <a:xfrm>
            <a:off x="1752600" y="1251857"/>
            <a:ext cx="5486400" cy="1371600"/>
          </a:xfrm>
          <a:prstGeom prst="rect">
            <a:avLst/>
          </a:prstGeom>
          <a:noFill/>
          <a:ln w="9525">
            <a:noFill/>
            <a:miter lim="800000"/>
            <a:headEnd/>
            <a:tailEnd/>
          </a:ln>
          <a:effectLst/>
        </p:spPr>
      </p:pic>
      <p:sp>
        <p:nvSpPr>
          <p:cNvPr id="7" name="Content Placeholder 2"/>
          <p:cNvSpPr txBox="1">
            <a:spLocks/>
          </p:cNvSpPr>
          <p:nvPr/>
        </p:nvSpPr>
        <p:spPr>
          <a:xfrm>
            <a:off x="370114" y="2623457"/>
            <a:ext cx="8305800" cy="32004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80% of people choose a health plan</a:t>
            </a:r>
            <a:r>
              <a:rPr kumimoji="0" lang="en-US"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 that is </a:t>
            </a:r>
            <a:r>
              <a:rPr lang="en-US" dirty="0" smtClean="0">
                <a:solidFill>
                  <a:srgbClr val="00263E"/>
                </a:solidFill>
                <a:latin typeface="Times New Roman" pitchFamily="18" charset="0"/>
                <a:cs typeface="Times New Roman" pitchFamily="18" charset="0"/>
              </a:rPr>
              <a:t>NOT the plan they had the year before</a:t>
            </a:r>
            <a:endPar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dirty="0" smtClean="0">
                <a:solidFill>
                  <a:srgbClr val="00263E"/>
                </a:solidFill>
                <a:latin typeface="Times New Roman" pitchFamily="18" charset="0"/>
                <a:cs typeface="Times New Roman" pitchFamily="18" charset="0"/>
              </a:rPr>
              <a:t>90% of the different plans chosen are less expensive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65%</a:t>
            </a:r>
            <a:r>
              <a:rPr kumimoji="0" lang="en-US"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 of employees choose a HDHP (high deductible  health plan)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baseline="0" dirty="0" smtClean="0">
                <a:solidFill>
                  <a:srgbClr val="00263E"/>
                </a:solidFill>
                <a:latin typeface="Times New Roman" pitchFamily="18" charset="0"/>
                <a:cs typeface="Times New Roman" pitchFamily="18" charset="0"/>
              </a:rPr>
              <a:t>88% of people who choose a HDHP plan fund the plan with an HSA (Health Savings Account)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When available, narrow-network  HMO/PPO plans attract 30%-50% of people</a:t>
            </a:r>
            <a:endPar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One Year Later…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90% are not planning to make any plan changes in next 2 years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dirty="0" smtClean="0">
                <a:solidFill>
                  <a:srgbClr val="00263E"/>
                </a:solidFill>
                <a:latin typeface="Times New Roman" pitchFamily="18" charset="0"/>
                <a:cs typeface="Times New Roman" pitchFamily="18" charset="0"/>
              </a:rPr>
              <a:t>Satisfaction increased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People</a:t>
            </a:r>
            <a:r>
              <a:rPr kumimoji="0" lang="en-US" b="0" i="0" u="none" strike="noStrike" kern="1200" cap="none" spc="0" normalizeH="0" noProof="0" dirty="0" smtClean="0">
                <a:ln>
                  <a:noFill/>
                </a:ln>
                <a:solidFill>
                  <a:srgbClr val="00263E"/>
                </a:solidFill>
                <a:effectLst/>
                <a:uLnTx/>
                <a:uFillTx/>
                <a:latin typeface="Times New Roman" pitchFamily="18" charset="0"/>
                <a:ea typeface="+mn-ea"/>
                <a:cs typeface="Times New Roman" pitchFamily="18" charset="0"/>
              </a:rPr>
              <a:t> take control of their insurance choice and their healthcare spend</a:t>
            </a:r>
            <a:endParaRPr kumimoji="0" lang="en-US"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8086"/>
            <a:ext cx="7772400" cy="1470025"/>
          </a:xfrm>
        </p:spPr>
        <p:txBody>
          <a:bodyPr>
            <a:normAutofit/>
          </a:bodyPr>
          <a:lstStyle/>
          <a:p>
            <a:r>
              <a:rPr lang="en-US" dirty="0" smtClean="0"/>
              <a:t>Key Reminders</a:t>
            </a:r>
            <a:endParaRPr lang="en-US" dirty="0"/>
          </a:p>
        </p:txBody>
      </p:sp>
      <p:sp>
        <p:nvSpPr>
          <p:cNvPr id="7" name="Content Placeholder 2"/>
          <p:cNvSpPr txBox="1">
            <a:spLocks/>
          </p:cNvSpPr>
          <p:nvPr/>
        </p:nvSpPr>
        <p:spPr>
          <a:xfrm>
            <a:off x="457200" y="2231571"/>
            <a:ext cx="7326086" cy="374219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Standardization</a:t>
            </a:r>
            <a:endPar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New World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smtClean="0">
                <a:solidFill>
                  <a:srgbClr val="00263E"/>
                </a:solidFill>
                <a:latin typeface="Times New Roman" pitchFamily="18" charset="0"/>
                <a:cs typeface="Times New Roman" pitchFamily="18" charset="0"/>
              </a:rPr>
              <a:t>Time!</a:t>
            </a: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1326"/>
            <a:ext cx="7772400" cy="3451509"/>
          </a:xfrm>
        </p:spPr>
        <p:txBody>
          <a:bodyPr/>
          <a:lstStyle/>
          <a:p>
            <a:r>
              <a:rPr lang="en-US" dirty="0" smtClean="0"/>
              <a:t>Thank You</a:t>
            </a:r>
            <a:br>
              <a:rPr lang="en-US" dirty="0" smtClean="0"/>
            </a:br>
            <a:r>
              <a:rPr lang="en-US" dirty="0"/>
              <a:t/>
            </a:r>
            <a:br>
              <a:rPr lang="en-US" dirty="0"/>
            </a:br>
            <a:r>
              <a:rPr lang="en-US" dirty="0" smtClean="0"/>
              <a:t/>
            </a:r>
            <a:br>
              <a:rPr lang="en-US" dirty="0" smtClean="0"/>
            </a:br>
            <a:r>
              <a:rPr lang="en-US" dirty="0" smtClean="0"/>
              <a:t>ANY QUESTIONS?</a:t>
            </a:r>
            <a:endParaRPr lang="en-US" dirty="0"/>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marL="0" indent="0">
              <a:buNone/>
            </a:pPr>
            <a:r>
              <a:rPr lang="en-US" sz="1800" dirty="0" smtClean="0"/>
              <a:t>Mel Diaz, Arthur J. Gallagher</a:t>
            </a:r>
          </a:p>
          <a:p>
            <a:pPr marL="0" indent="0">
              <a:buNone/>
            </a:pPr>
            <a:r>
              <a:rPr lang="en-US" sz="1800" dirty="0" smtClean="0">
                <a:hlinkClick r:id="rId2"/>
              </a:rPr>
              <a:t>mel_diaz@ajg.com</a:t>
            </a:r>
            <a:endParaRPr lang="en-US" sz="1800" dirty="0" smtClean="0"/>
          </a:p>
          <a:p>
            <a:pPr marL="0" indent="0">
              <a:buNone/>
            </a:pPr>
            <a:r>
              <a:rPr lang="en-US" sz="1800" dirty="0" smtClean="0"/>
              <a:t>630-285-4195</a:t>
            </a:r>
          </a:p>
          <a:p>
            <a:pPr marL="0" indent="0">
              <a:buNone/>
            </a:pPr>
            <a:endParaRPr lang="en-US" sz="1800" dirty="0"/>
          </a:p>
          <a:p>
            <a:pPr marL="0" indent="0">
              <a:buNone/>
            </a:pPr>
            <a:r>
              <a:rPr lang="en-US" sz="1800" dirty="0" smtClean="0"/>
              <a:t>Cathy Lauria, West Northfield SD 31</a:t>
            </a:r>
          </a:p>
          <a:p>
            <a:pPr marL="0" indent="0">
              <a:buNone/>
            </a:pPr>
            <a:r>
              <a:rPr lang="en-US" sz="1800" dirty="0" smtClean="0">
                <a:hlinkClick r:id="rId3"/>
              </a:rPr>
              <a:t>clauria@district31.net</a:t>
            </a:r>
            <a:endParaRPr lang="en-US" sz="1800" dirty="0" smtClean="0"/>
          </a:p>
          <a:p>
            <a:pPr marL="0" indent="0">
              <a:buNone/>
            </a:pPr>
            <a:r>
              <a:rPr lang="en-US" sz="1800" dirty="0" smtClean="0"/>
              <a:t>847-313-4413</a:t>
            </a:r>
          </a:p>
          <a:p>
            <a:pPr marL="0" indent="0">
              <a:buNone/>
            </a:pPr>
            <a:endParaRPr lang="en-US" sz="1800" dirty="0"/>
          </a:p>
          <a:p>
            <a:pPr marL="0" indent="0">
              <a:buNone/>
            </a:pPr>
            <a:r>
              <a:rPr lang="en-US" sz="1800" dirty="0" smtClean="0"/>
              <a:t>Kaleb Holt, Arthur J. Gallagher</a:t>
            </a:r>
          </a:p>
          <a:p>
            <a:pPr marL="0" indent="0">
              <a:buNone/>
            </a:pPr>
            <a:r>
              <a:rPr lang="en-US" sz="1800" dirty="0" smtClean="0">
                <a:hlinkClick r:id="rId4"/>
              </a:rPr>
              <a:t>kaleb_holt@ajg.com</a:t>
            </a:r>
            <a:endParaRPr lang="en-US" sz="1800" dirty="0" smtClean="0"/>
          </a:p>
          <a:p>
            <a:pPr marL="0" indent="0">
              <a:buNone/>
            </a:pPr>
            <a:r>
              <a:rPr lang="en-US" sz="1800" dirty="0" smtClean="0"/>
              <a:t>630-285-3841</a:t>
            </a:r>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261849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smtClean="0"/>
              <a:t>West Northfield Experience/Process </a:t>
            </a:r>
            <a:br>
              <a:rPr lang="en-US" sz="3400" dirty="0" smtClean="0"/>
            </a:br>
            <a:r>
              <a:rPr lang="en-US" sz="3400" dirty="0" smtClean="0"/>
              <a:t>with Insurance Budgeting</a:t>
            </a:r>
            <a:endParaRPr lang="en-US" sz="3400" dirty="0"/>
          </a:p>
        </p:txBody>
      </p:sp>
      <p:sp>
        <p:nvSpPr>
          <p:cNvPr id="3" name="Content Placeholder 2"/>
          <p:cNvSpPr>
            <a:spLocks noGrp="1"/>
          </p:cNvSpPr>
          <p:nvPr>
            <p:ph idx="1"/>
          </p:nvPr>
        </p:nvSpPr>
        <p:spPr>
          <a:xfrm>
            <a:off x="457200" y="1909187"/>
            <a:ext cx="8229600" cy="4023412"/>
          </a:xfrm>
        </p:spPr>
        <p:txBody>
          <a:bodyPr>
            <a:normAutofit/>
          </a:bodyPr>
          <a:lstStyle/>
          <a:p>
            <a:pPr marL="0" indent="0">
              <a:buNone/>
            </a:pPr>
            <a:r>
              <a:rPr lang="en-US" sz="3600" b="1" dirty="0" smtClean="0"/>
              <a:t>Considerations:</a:t>
            </a:r>
            <a:endParaRPr lang="en-US" dirty="0" smtClean="0"/>
          </a:p>
          <a:p>
            <a:pPr>
              <a:buFont typeface="Arial" panose="020B0604020202020204" pitchFamily="34" charset="0"/>
              <a:buChar char="•"/>
            </a:pPr>
            <a:r>
              <a:rPr lang="en-US" dirty="0" smtClean="0"/>
              <a:t>Culture</a:t>
            </a:r>
          </a:p>
          <a:p>
            <a:pPr>
              <a:buFont typeface="Arial" panose="020B0604020202020204" pitchFamily="34" charset="0"/>
              <a:buChar char="•"/>
            </a:pPr>
            <a:r>
              <a:rPr lang="en-US" dirty="0" smtClean="0"/>
              <a:t>Expectations</a:t>
            </a:r>
          </a:p>
          <a:p>
            <a:pPr>
              <a:buFont typeface="Arial" panose="020B0604020202020204" pitchFamily="34" charset="0"/>
              <a:buChar char="•"/>
            </a:pPr>
            <a:r>
              <a:rPr lang="en-US" dirty="0" smtClean="0"/>
              <a:t>Effect on Compensation Package</a:t>
            </a:r>
          </a:p>
          <a:p>
            <a:pPr>
              <a:buFont typeface="Arial" panose="020B0604020202020204" pitchFamily="34" charset="0"/>
              <a:buChar char="•"/>
            </a:pPr>
            <a:r>
              <a:rPr lang="en-US" dirty="0" smtClean="0"/>
              <a:t>Level of Satisfaction</a:t>
            </a:r>
          </a:p>
          <a:p>
            <a:pPr>
              <a:buFont typeface="Arial" panose="020B0604020202020204" pitchFamily="34" charset="0"/>
              <a:buChar char="•"/>
            </a:pPr>
            <a:r>
              <a:rPr lang="en-US" dirty="0" smtClean="0"/>
              <a:t>Outlook towards Change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Surveys </a:t>
            </a:r>
            <a:endParaRPr lang="en-US" dirty="0"/>
          </a:p>
        </p:txBody>
      </p:sp>
      <p:sp>
        <p:nvSpPr>
          <p:cNvPr id="3" name="Content Placeholder 2"/>
          <p:cNvSpPr>
            <a:spLocks noGrp="1"/>
          </p:cNvSpPr>
          <p:nvPr>
            <p:ph idx="1"/>
          </p:nvPr>
        </p:nvSpPr>
        <p:spPr/>
        <p:txBody>
          <a:bodyPr/>
          <a:lstStyle/>
          <a:p>
            <a:pPr marL="0" indent="0">
              <a:buNone/>
            </a:pPr>
            <a:r>
              <a:rPr lang="en-US" dirty="0" smtClean="0"/>
              <a:t>Employees:</a:t>
            </a:r>
          </a:p>
          <a:p>
            <a:pPr marL="0" indent="0">
              <a:buNone/>
            </a:pPr>
            <a:endParaRPr lang="en-US" sz="400" dirty="0" smtClean="0"/>
          </a:p>
          <a:p>
            <a:r>
              <a:rPr lang="en-US" dirty="0"/>
              <a:t>C</a:t>
            </a:r>
            <a:r>
              <a:rPr lang="en-US" dirty="0" smtClean="0"/>
              <a:t>onsider </a:t>
            </a:r>
            <a:r>
              <a:rPr lang="en-US" dirty="0"/>
              <a:t>H</a:t>
            </a:r>
            <a:r>
              <a:rPr lang="en-US" dirty="0" smtClean="0"/>
              <a:t>ealth </a:t>
            </a:r>
            <a:r>
              <a:rPr lang="en-US" dirty="0"/>
              <a:t>I</a:t>
            </a:r>
            <a:r>
              <a:rPr lang="en-US" dirty="0" smtClean="0"/>
              <a:t>nsurance as Most </a:t>
            </a:r>
            <a:r>
              <a:rPr lang="en-US" dirty="0"/>
              <a:t>I</a:t>
            </a:r>
            <a:r>
              <a:rPr lang="en-US" dirty="0" smtClean="0"/>
              <a:t>mportant Benefit</a:t>
            </a:r>
          </a:p>
          <a:p>
            <a:pPr marL="0" indent="0">
              <a:buNone/>
            </a:pPr>
            <a:endParaRPr lang="en-US" sz="700" dirty="0" smtClean="0"/>
          </a:p>
          <a:p>
            <a:r>
              <a:rPr lang="en-US" dirty="0" smtClean="0"/>
              <a:t>Prefer Employer Sponsored Coverage</a:t>
            </a:r>
          </a:p>
          <a:p>
            <a:pPr marL="0" indent="0">
              <a:buNone/>
            </a:pPr>
            <a:endParaRPr lang="en-US" sz="700" dirty="0" smtClean="0"/>
          </a:p>
          <a:p>
            <a:r>
              <a:rPr lang="en-US" dirty="0" smtClean="0"/>
              <a:t>Not Confident in Choosing Plan</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26672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D31 Control Costs - CBA</a:t>
            </a:r>
            <a:endParaRPr lang="en-US" dirty="0"/>
          </a:p>
        </p:txBody>
      </p:sp>
      <p:sp>
        <p:nvSpPr>
          <p:cNvPr id="5" name="Content Placeholder 4"/>
          <p:cNvSpPr>
            <a:spLocks noGrp="1"/>
          </p:cNvSpPr>
          <p:nvPr>
            <p:ph idx="1"/>
          </p:nvPr>
        </p:nvSpPr>
        <p:spPr/>
        <p:txBody>
          <a:bodyPr/>
          <a:lstStyle/>
          <a:p>
            <a:r>
              <a:rPr lang="en-US" dirty="0" smtClean="0"/>
              <a:t>1st year – Determine Board Amount</a:t>
            </a:r>
          </a:p>
          <a:p>
            <a:pPr marL="0" indent="0">
              <a:buNone/>
            </a:pPr>
            <a:endParaRPr lang="en-US" dirty="0" smtClean="0"/>
          </a:p>
          <a:p>
            <a:r>
              <a:rPr lang="en-US" dirty="0" smtClean="0"/>
              <a:t>Subsequent Years – Board’s single health insurance contribution shall be increased by the lesser of: 1) the actual increase in single PPO health insurance premium, or 2) eight (8) percent.</a:t>
            </a:r>
            <a:endParaRPr lang="en-US" dirty="0"/>
          </a:p>
        </p:txBody>
      </p:sp>
    </p:spTree>
    <p:extLst>
      <p:ext uri="{BB962C8B-B14F-4D97-AF65-F5344CB8AC3E}">
        <p14:creationId xmlns:p14="http://schemas.microsoft.com/office/powerpoint/2010/main" val="3917746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Language</a:t>
            </a:r>
            <a:endParaRPr lang="en-US" dirty="0"/>
          </a:p>
        </p:txBody>
      </p:sp>
      <p:sp>
        <p:nvSpPr>
          <p:cNvPr id="3" name="Content Placeholder 2"/>
          <p:cNvSpPr>
            <a:spLocks noGrp="1"/>
          </p:cNvSpPr>
          <p:nvPr>
            <p:ph idx="1"/>
          </p:nvPr>
        </p:nvSpPr>
        <p:spPr/>
        <p:txBody>
          <a:bodyPr/>
          <a:lstStyle/>
          <a:p>
            <a:r>
              <a:rPr lang="en-US" dirty="0" smtClean="0"/>
              <a:t>Any remaining insurance premium not covered by the Board’s contribution shall be the responsibility of the teacher.  As mutually agreed, any increase in health insurance premiums from one year to the next may be mitigated by adjusting the plan’s benefits through the joint union/district insurance committee.</a:t>
            </a:r>
            <a:endParaRPr lang="en-US" dirty="0"/>
          </a:p>
        </p:txBody>
      </p:sp>
    </p:spTree>
    <p:extLst>
      <p:ext uri="{BB962C8B-B14F-4D97-AF65-F5344CB8AC3E}">
        <p14:creationId xmlns:p14="http://schemas.microsoft.com/office/powerpoint/2010/main" val="2122561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US" dirty="0" smtClean="0"/>
              <a:t>Considerations for Change</a:t>
            </a:r>
            <a:endParaRPr lang="en-US" dirty="0"/>
          </a:p>
        </p:txBody>
      </p:sp>
      <p:sp>
        <p:nvSpPr>
          <p:cNvPr id="13" name="Text Placeholder 12"/>
          <p:cNvSpPr>
            <a:spLocks noGrp="1"/>
          </p:cNvSpPr>
          <p:nvPr>
            <p:ph type="body" idx="1"/>
          </p:nvPr>
        </p:nvSpPr>
        <p:spPr>
          <a:xfrm>
            <a:off x="242043" y="1524355"/>
            <a:ext cx="4040188" cy="639762"/>
          </a:xfrm>
        </p:spPr>
        <p:txBody>
          <a:bodyPr>
            <a:noAutofit/>
          </a:bodyPr>
          <a:lstStyle/>
          <a:p>
            <a:pPr algn="ctr">
              <a:lnSpc>
                <a:spcPct val="80000"/>
              </a:lnSpc>
            </a:pPr>
            <a:r>
              <a:rPr lang="en-US" sz="2200" dirty="0"/>
              <a:t>Current</a:t>
            </a:r>
          </a:p>
          <a:p>
            <a:pPr algn="ctr">
              <a:lnSpc>
                <a:spcPct val="80000"/>
              </a:lnSpc>
            </a:pPr>
            <a:r>
              <a:rPr lang="en-US" sz="2200" dirty="0"/>
              <a:t>Benefit Structure</a:t>
            </a:r>
          </a:p>
        </p:txBody>
      </p:sp>
      <p:sp>
        <p:nvSpPr>
          <p:cNvPr id="14" name="Content Placeholder 13"/>
          <p:cNvSpPr>
            <a:spLocks noGrp="1"/>
          </p:cNvSpPr>
          <p:nvPr>
            <p:ph sz="half" idx="2"/>
          </p:nvPr>
        </p:nvSpPr>
        <p:spPr/>
        <p:txBody>
          <a:bodyPr/>
          <a:lstStyle/>
          <a:p>
            <a:pPr lvl="1">
              <a:buFont typeface="Arial" panose="020B0604020202020204" pitchFamily="34" charset="0"/>
              <a:buChar char="•"/>
            </a:pPr>
            <a:r>
              <a:rPr lang="en-US" sz="2400" dirty="0" smtClean="0"/>
              <a:t>Salary/Benefit relationship</a:t>
            </a:r>
          </a:p>
          <a:p>
            <a:pPr lvl="1">
              <a:buFont typeface="Arial" panose="020B0604020202020204" pitchFamily="34" charset="0"/>
              <a:buChar char="•"/>
            </a:pPr>
            <a:r>
              <a:rPr lang="en-US" sz="2400" dirty="0" smtClean="0"/>
              <a:t>Affects all eligible employees </a:t>
            </a:r>
          </a:p>
          <a:p>
            <a:pPr lvl="1">
              <a:buFont typeface="Arial" panose="020B0604020202020204" pitchFamily="34" charset="0"/>
              <a:buChar char="•"/>
            </a:pPr>
            <a:r>
              <a:rPr lang="en-US" sz="2400" dirty="0" smtClean="0"/>
              <a:t>No culture change</a:t>
            </a:r>
          </a:p>
          <a:p>
            <a:pPr lvl="1">
              <a:buFont typeface="Arial" panose="020B0604020202020204" pitchFamily="34" charset="0"/>
              <a:buChar char="•"/>
            </a:pPr>
            <a:r>
              <a:rPr lang="en-US" sz="2400" dirty="0" smtClean="0"/>
              <a:t>Minimal employee engagement</a:t>
            </a:r>
          </a:p>
          <a:p>
            <a:pPr lvl="1">
              <a:buFont typeface="Arial" panose="020B0604020202020204" pitchFamily="34" charset="0"/>
              <a:buChar char="•"/>
            </a:pPr>
            <a:r>
              <a:rPr lang="en-US" sz="2400" dirty="0" smtClean="0"/>
              <a:t>Cadillac Plan </a:t>
            </a:r>
          </a:p>
          <a:p>
            <a:pPr lvl="1"/>
            <a:endParaRPr lang="en-US" dirty="0" smtClean="0"/>
          </a:p>
          <a:p>
            <a:pPr lvl="1"/>
            <a:endParaRPr lang="en-US" dirty="0" smtClean="0"/>
          </a:p>
          <a:p>
            <a:pPr lvl="1"/>
            <a:endParaRPr lang="en-US" dirty="0" smtClean="0"/>
          </a:p>
          <a:p>
            <a:endParaRPr lang="en-US" dirty="0" smtClean="0"/>
          </a:p>
          <a:p>
            <a:endParaRPr lang="en-US" dirty="0" smtClean="0"/>
          </a:p>
          <a:p>
            <a:endParaRPr lang="en-US" dirty="0" smtClean="0"/>
          </a:p>
          <a:p>
            <a:endParaRPr lang="en-US" dirty="0"/>
          </a:p>
        </p:txBody>
      </p:sp>
      <p:sp>
        <p:nvSpPr>
          <p:cNvPr id="15" name="Text Placeholder 14"/>
          <p:cNvSpPr>
            <a:spLocks noGrp="1"/>
          </p:cNvSpPr>
          <p:nvPr>
            <p:ph type="body" sz="quarter" idx="3"/>
          </p:nvPr>
        </p:nvSpPr>
        <p:spPr>
          <a:xfrm>
            <a:off x="4171688" y="1535113"/>
            <a:ext cx="4041775" cy="639762"/>
          </a:xfrm>
        </p:spPr>
        <p:txBody>
          <a:bodyPr>
            <a:noAutofit/>
          </a:bodyPr>
          <a:lstStyle/>
          <a:p>
            <a:pPr algn="ctr">
              <a:lnSpc>
                <a:spcPct val="80000"/>
              </a:lnSpc>
            </a:pPr>
            <a:r>
              <a:rPr lang="en-US" sz="2200" dirty="0"/>
              <a:t>Defined Contribution </a:t>
            </a:r>
          </a:p>
          <a:p>
            <a:pPr algn="ctr">
              <a:lnSpc>
                <a:spcPct val="80000"/>
              </a:lnSpc>
            </a:pPr>
            <a:r>
              <a:rPr lang="en-US" sz="2200" dirty="0"/>
              <a:t>with Private Exchange</a:t>
            </a:r>
          </a:p>
        </p:txBody>
      </p:sp>
      <p:sp>
        <p:nvSpPr>
          <p:cNvPr id="16" name="Content Placeholder 15"/>
          <p:cNvSpPr>
            <a:spLocks noGrp="1"/>
          </p:cNvSpPr>
          <p:nvPr>
            <p:ph sz="quarter" idx="4"/>
          </p:nvPr>
        </p:nvSpPr>
        <p:spPr/>
        <p:txBody>
          <a:bodyPr/>
          <a:lstStyle/>
          <a:p>
            <a:r>
              <a:rPr lang="en-US" dirty="0" smtClean="0"/>
              <a:t>Controls Cost</a:t>
            </a:r>
          </a:p>
          <a:p>
            <a:r>
              <a:rPr lang="en-US" dirty="0" smtClean="0"/>
              <a:t>Changes Dialogue to individual employee’s needs</a:t>
            </a:r>
          </a:p>
          <a:p>
            <a:r>
              <a:rPr lang="en-US" dirty="0" smtClean="0"/>
              <a:t>Provides Options</a:t>
            </a:r>
          </a:p>
          <a:p>
            <a:r>
              <a:rPr lang="en-US" dirty="0" smtClean="0"/>
              <a:t>Employee Engagement</a:t>
            </a:r>
          </a:p>
          <a:p>
            <a:r>
              <a:rPr lang="en-US" dirty="0" smtClean="0"/>
              <a:t>Fair Allocation</a:t>
            </a:r>
          </a:p>
          <a:p>
            <a:r>
              <a:rPr lang="en-US" dirty="0" smtClean="0"/>
              <a:t>Decision Support</a:t>
            </a:r>
            <a:endParaRPr lang="en-US" dirty="0"/>
          </a:p>
        </p:txBody>
      </p:sp>
      <p:cxnSp>
        <p:nvCxnSpPr>
          <p:cNvPr id="3" name="Straight Connector 2"/>
          <p:cNvCxnSpPr/>
          <p:nvPr/>
        </p:nvCxnSpPr>
        <p:spPr>
          <a:xfrm>
            <a:off x="4130939" y="1524355"/>
            <a:ext cx="0" cy="386522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30280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686" y="468086"/>
            <a:ext cx="8284028" cy="1470025"/>
          </a:xfrm>
        </p:spPr>
        <p:txBody>
          <a:bodyPr>
            <a:normAutofit/>
          </a:bodyPr>
          <a:lstStyle/>
          <a:p>
            <a:pPr algn="l"/>
            <a:r>
              <a:rPr lang="en-US" sz="3400" dirty="0" smtClean="0"/>
              <a:t>What is a Private Exchange/Marketplace?</a:t>
            </a:r>
            <a:endParaRPr lang="en-US" sz="3400" dirty="0"/>
          </a:p>
        </p:txBody>
      </p:sp>
      <p:sp>
        <p:nvSpPr>
          <p:cNvPr id="7" name="Content Placeholder 2"/>
          <p:cNvSpPr txBox="1">
            <a:spLocks/>
          </p:cNvSpPr>
          <p:nvPr/>
        </p:nvSpPr>
        <p:spPr>
          <a:xfrm>
            <a:off x="457200" y="2027169"/>
            <a:ext cx="7326086" cy="374219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Shopping experience</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Medical</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Ancillary</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Voluntary</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Includes benefits administration functionality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263E"/>
                </a:solidFill>
                <a:effectLst/>
                <a:uLnTx/>
                <a:uFillTx/>
                <a:latin typeface="Times New Roman" pitchFamily="18" charset="0"/>
                <a:ea typeface="+mn-ea"/>
                <a:cs typeface="Times New Roman" pitchFamily="18" charset="0"/>
              </a:rPr>
              <a:t>On-line decision support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468086"/>
            <a:ext cx="8131629" cy="1470025"/>
          </a:xfrm>
        </p:spPr>
        <p:txBody>
          <a:bodyPr>
            <a:normAutofit/>
          </a:bodyPr>
          <a:lstStyle/>
          <a:p>
            <a:r>
              <a:rPr lang="en-US" sz="3600" dirty="0" smtClean="0"/>
              <a:t>Why Consider a Marketplace Solution?</a:t>
            </a:r>
            <a:endParaRPr lang="en-US" sz="3600" dirty="0"/>
          </a:p>
        </p:txBody>
      </p:sp>
      <p:sp>
        <p:nvSpPr>
          <p:cNvPr id="7" name="Content Placeholder 2"/>
          <p:cNvSpPr txBox="1">
            <a:spLocks/>
          </p:cNvSpPr>
          <p:nvPr/>
        </p:nvSpPr>
        <p:spPr>
          <a:xfrm>
            <a:off x="457200" y="2231571"/>
            <a:ext cx="7326086" cy="3742192"/>
          </a:xfrm>
          <a:prstGeom prst="rect">
            <a:avLst/>
          </a:prstGeom>
        </p:spPr>
        <p:txBody>
          <a:bodyPr/>
          <a:lstStyle/>
          <a:p>
            <a:pPr marL="342900" lvl="0" indent="-342900" defTabSz="914400">
              <a:spcBef>
                <a:spcPct val="20000"/>
              </a:spcBef>
              <a:buFont typeface="Arial" pitchFamily="34" charset="0"/>
              <a:buChar char="•"/>
              <a:defRPr/>
            </a:pPr>
            <a:r>
              <a:rPr lang="en-US" sz="2400" dirty="0" smtClean="0"/>
              <a:t>Proactive Strategy</a:t>
            </a:r>
          </a:p>
          <a:p>
            <a:pPr marL="342900" lvl="0" indent="-342900" defTabSz="914400">
              <a:spcBef>
                <a:spcPct val="20000"/>
              </a:spcBef>
              <a:defRPr/>
            </a:pPr>
            <a:endParaRPr lang="en-US" sz="2400" dirty="0" smtClean="0"/>
          </a:p>
          <a:p>
            <a:pPr marL="342900" lvl="0" indent="-342900" defTabSz="914400">
              <a:spcBef>
                <a:spcPct val="20000"/>
              </a:spcBef>
              <a:buFont typeface="Arial" pitchFamily="34" charset="0"/>
              <a:buChar char="•"/>
              <a:defRPr/>
            </a:pPr>
            <a:r>
              <a:rPr lang="en-US" sz="2400" dirty="0" smtClean="0"/>
              <a:t>New Approach</a:t>
            </a:r>
          </a:p>
          <a:p>
            <a:pPr marL="342900" lvl="0" indent="-342900" defTabSz="914400">
              <a:spcBef>
                <a:spcPct val="20000"/>
              </a:spcBef>
              <a:defRPr/>
            </a:pPr>
            <a:endParaRPr lang="en-US" sz="2400" dirty="0" smtClean="0"/>
          </a:p>
          <a:p>
            <a:pPr marL="342900" lvl="0" indent="-342900" defTabSz="914400">
              <a:spcBef>
                <a:spcPct val="20000"/>
              </a:spcBef>
              <a:buFont typeface="Arial" pitchFamily="34" charset="0"/>
              <a:buChar char="•"/>
              <a:defRPr/>
            </a:pPr>
            <a:r>
              <a:rPr lang="en-US" sz="2400" dirty="0" smtClean="0"/>
              <a:t>Different Needs </a:t>
            </a:r>
            <a:endParaRPr kumimoji="0" lang="en-US" sz="2400" b="0" i="0" u="none" strike="noStrike" kern="1200" cap="none" spc="0" normalizeH="0" baseline="0" noProof="0" dirty="0" smtClean="0">
              <a:ln>
                <a:noFill/>
              </a:ln>
              <a:solidFill>
                <a:srgbClr val="00263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10424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934</TotalTime>
  <Words>974</Words>
  <Application>Microsoft Office PowerPoint</Application>
  <PresentationFormat>On-screen Show (4:3)</PresentationFormat>
  <Paragraphs>221</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Defined Contribution and The Private Exchange</vt:lpstr>
      <vt:lpstr>Challenges Facing School Districts</vt:lpstr>
      <vt:lpstr>West Northfield Experience/Process  with Insurance Budgeting</vt:lpstr>
      <vt:lpstr>Surveys </vt:lpstr>
      <vt:lpstr>D31 Control Costs - CBA</vt:lpstr>
      <vt:lpstr>Additional Language</vt:lpstr>
      <vt:lpstr>Considerations for Change</vt:lpstr>
      <vt:lpstr>What is a Private Exchange/Marketplace?</vt:lpstr>
      <vt:lpstr>Why Consider a Marketplace Solution?</vt:lpstr>
      <vt:lpstr>What is Defined Contribution?</vt:lpstr>
      <vt:lpstr>What is Defined Contribution?</vt:lpstr>
      <vt:lpstr>Funding Example</vt:lpstr>
      <vt:lpstr>What is Defined Contribution?</vt:lpstr>
      <vt:lpstr>Funding Example</vt:lpstr>
      <vt:lpstr>What does it look like?</vt:lpstr>
      <vt:lpstr>What does it look like?</vt:lpstr>
      <vt:lpstr>What does it look like?</vt:lpstr>
      <vt:lpstr>Advantages to Employees</vt:lpstr>
      <vt:lpstr>Advantages to District</vt:lpstr>
      <vt:lpstr>Genoa Kingston’s Journey  to the Marketplace </vt:lpstr>
      <vt:lpstr>Basic Timeline</vt:lpstr>
      <vt:lpstr>If Done Right…What You Can Expect</vt:lpstr>
      <vt:lpstr>Key Reminders</vt:lpstr>
      <vt:lpstr>Thank You   ANY QUESTIONS?</vt:lpstr>
      <vt:lpstr>Contact Information</vt:lpstr>
    </vt:vector>
  </TitlesOfParts>
  <Company>IASBO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Tammy Curry</dc:creator>
  <cp:lastModifiedBy>Stephen Haberkorn</cp:lastModifiedBy>
  <cp:revision>25</cp:revision>
  <cp:lastPrinted>2015-03-26T18:50:24Z</cp:lastPrinted>
  <dcterms:created xsi:type="dcterms:W3CDTF">2014-11-03T14:41:38Z</dcterms:created>
  <dcterms:modified xsi:type="dcterms:W3CDTF">2015-06-18T21:08:15Z</dcterms:modified>
</cp:coreProperties>
</file>