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79300" cy="6858000"/>
  <p:notesSz cx="121793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UK//jvHiUVG9FuoaPeY5vkVRw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20" y="10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7925" y="3257550"/>
            <a:ext cx="9743425"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 name="Google Shape;49;p1: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1: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4: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5: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15: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6: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19: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2: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2: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2: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22: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06825" y="514350"/>
            <a:ext cx="456723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1217925" y="3257550"/>
            <a:ext cx="9743425"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2030275" y="514350"/>
            <a:ext cx="8119925"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4"/>
        <p:cNvGrpSpPr/>
        <p:nvPr/>
      </p:nvGrpSpPr>
      <p:grpSpPr>
        <a:xfrm>
          <a:off x="0" y="0"/>
          <a:ext cx="0" cy="0"/>
          <a:chOff x="0" y="0"/>
          <a:chExt cx="0" cy="0"/>
        </a:xfrm>
      </p:grpSpPr>
      <p:pic>
        <p:nvPicPr>
          <p:cNvPr id="15" name="Google Shape;15;p24"/>
          <p:cNvPicPr preferRelativeResize="0"/>
          <p:nvPr/>
        </p:nvPicPr>
        <p:blipFill rotWithShape="1">
          <a:blip r:embed="rId2">
            <a:alphaModFix/>
          </a:blip>
          <a:srcRect/>
          <a:stretch/>
        </p:blipFill>
        <p:spPr>
          <a:xfrm>
            <a:off x="0" y="0"/>
            <a:ext cx="1065210" cy="6857986"/>
          </a:xfrm>
          <a:prstGeom prst="rect">
            <a:avLst/>
          </a:prstGeom>
          <a:noFill/>
          <a:ln>
            <a:noFill/>
          </a:ln>
        </p:spPr>
      </p:pic>
      <p:pic>
        <p:nvPicPr>
          <p:cNvPr id="16" name="Google Shape;16;p24"/>
          <p:cNvPicPr preferRelativeResize="0"/>
          <p:nvPr/>
        </p:nvPicPr>
        <p:blipFill rotWithShape="1">
          <a:blip r:embed="rId3">
            <a:alphaModFix/>
          </a:blip>
          <a:srcRect/>
          <a:stretch/>
        </p:blipFill>
        <p:spPr>
          <a:xfrm>
            <a:off x="0" y="0"/>
            <a:ext cx="1065210" cy="6857986"/>
          </a:xfrm>
          <a:prstGeom prst="rect">
            <a:avLst/>
          </a:prstGeom>
          <a:noFill/>
          <a:ln>
            <a:noFill/>
          </a:ln>
        </p:spPr>
      </p:pic>
      <p:sp>
        <p:nvSpPr>
          <p:cNvPr id="17" name="Google Shape;17;p24"/>
          <p:cNvSpPr/>
          <p:nvPr/>
        </p:nvSpPr>
        <p:spPr>
          <a:xfrm>
            <a:off x="1658932" y="4782961"/>
            <a:ext cx="5654675" cy="0"/>
          </a:xfrm>
          <a:custGeom>
            <a:avLst/>
            <a:gdLst/>
            <a:ahLst/>
            <a:cxnLst/>
            <a:rect l="l" t="t" r="r" b="b"/>
            <a:pathLst>
              <a:path w="5654675" h="120000" extrusionOk="0">
                <a:moveTo>
                  <a:pt x="0" y="0"/>
                </a:moveTo>
                <a:lnTo>
                  <a:pt x="5654664" y="0"/>
                </a:lnTo>
              </a:path>
            </a:pathLst>
          </a:custGeom>
          <a:noFill/>
          <a:ln w="12675" cap="flat" cmpd="sng">
            <a:solidFill>
              <a:srgbClr val="976D0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pic>
        <p:nvPicPr>
          <p:cNvPr id="18" name="Google Shape;18;p24"/>
          <p:cNvPicPr preferRelativeResize="0"/>
          <p:nvPr/>
        </p:nvPicPr>
        <p:blipFill rotWithShape="1">
          <a:blip r:embed="rId4">
            <a:alphaModFix/>
          </a:blip>
          <a:srcRect/>
          <a:stretch/>
        </p:blipFill>
        <p:spPr>
          <a:xfrm>
            <a:off x="7923196" y="0"/>
            <a:ext cx="4256102" cy="6857986"/>
          </a:xfrm>
          <a:prstGeom prst="rect">
            <a:avLst/>
          </a:prstGeom>
          <a:noFill/>
          <a:ln>
            <a:noFill/>
          </a:ln>
        </p:spPr>
      </p:pic>
      <p:pic>
        <p:nvPicPr>
          <p:cNvPr id="19" name="Google Shape;19;p24"/>
          <p:cNvPicPr preferRelativeResize="0"/>
          <p:nvPr/>
        </p:nvPicPr>
        <p:blipFill rotWithShape="1">
          <a:blip r:embed="rId5">
            <a:alphaModFix/>
          </a:blip>
          <a:srcRect/>
          <a:stretch/>
        </p:blipFill>
        <p:spPr>
          <a:xfrm>
            <a:off x="7923196" y="0"/>
            <a:ext cx="1065210" cy="6857986"/>
          </a:xfrm>
          <a:prstGeom prst="rect">
            <a:avLst/>
          </a:prstGeom>
          <a:noFill/>
          <a:ln>
            <a:noFill/>
          </a:ln>
        </p:spPr>
      </p:pic>
      <p:sp>
        <p:nvSpPr>
          <p:cNvPr id="20" name="Google Shape;20;p24"/>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4"/>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1595438" y="993444"/>
            <a:ext cx="5296534" cy="574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986E06"/>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1815275" y="2015423"/>
            <a:ext cx="9311640" cy="304292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200" b="1" i="0">
                <a:solidFill>
                  <a:schemeClr val="dk1"/>
                </a:solidFill>
                <a:latin typeface="Cambria"/>
                <a:ea typeface="Cambria"/>
                <a:cs typeface="Cambria"/>
                <a:sym typeface="Cambria"/>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
        <p:cNvGrpSpPr/>
        <p:nvPr/>
      </p:nvGrpSpPr>
      <p:grpSpPr>
        <a:xfrm>
          <a:off x="0" y="0"/>
          <a:ext cx="0" cy="0"/>
          <a:chOff x="0" y="0"/>
          <a:chExt cx="0" cy="0"/>
        </a:xfrm>
      </p:grpSpPr>
      <p:sp>
        <p:nvSpPr>
          <p:cNvPr id="30" name="Google Shape;30;p26"/>
          <p:cNvSpPr txBox="1">
            <a:spLocks noGrp="1"/>
          </p:cNvSpPr>
          <p:nvPr>
            <p:ph type="title"/>
          </p:nvPr>
        </p:nvSpPr>
        <p:spPr>
          <a:xfrm>
            <a:off x="1595438" y="993444"/>
            <a:ext cx="5296534" cy="574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986E06"/>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6"/>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
        <p:nvSpPr>
          <p:cNvPr id="35" name="Google Shape;35;p27"/>
          <p:cNvSpPr txBox="1">
            <a:spLocks noGrp="1"/>
          </p:cNvSpPr>
          <p:nvPr>
            <p:ph type="ctrTitle"/>
          </p:nvPr>
        </p:nvSpPr>
        <p:spPr>
          <a:xfrm>
            <a:off x="913447" y="2125980"/>
            <a:ext cx="10352405" cy="14401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986E06"/>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subTitle" idx="1"/>
          </p:nvPr>
        </p:nvSpPr>
        <p:spPr>
          <a:xfrm>
            <a:off x="1826895" y="3840480"/>
            <a:ext cx="852551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200" b="1" i="0">
                <a:solidFill>
                  <a:schemeClr val="dk1"/>
                </a:solidFill>
                <a:latin typeface="Cambria"/>
                <a:ea typeface="Cambria"/>
                <a:cs typeface="Cambria"/>
                <a:sym typeface="Cambri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1595438" y="993444"/>
            <a:ext cx="5296534" cy="57404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0" i="0">
                <a:solidFill>
                  <a:srgbClr val="986E06"/>
                </a:solidFill>
                <a:latin typeface="Cambria"/>
                <a:ea typeface="Cambria"/>
                <a:cs typeface="Cambria"/>
                <a:sym typeface="Camb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608965" y="1577340"/>
            <a:ext cx="5297995"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28"/>
          <p:cNvSpPr txBox="1">
            <a:spLocks noGrp="1"/>
          </p:cNvSpPr>
          <p:nvPr>
            <p:ph type="body" idx="2"/>
          </p:nvPr>
        </p:nvSpPr>
        <p:spPr>
          <a:xfrm>
            <a:off x="6272339" y="1577340"/>
            <a:ext cx="5297995"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28"/>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a:solidFill>
                  <a:srgbClr val="888888"/>
                </a:solidFill>
              </a:defRPr>
            </a:lvl1pPr>
            <a:lvl2pPr lvl="1" indent="0" algn="r">
              <a:spcBef>
                <a:spcPts val="0"/>
              </a:spcBef>
              <a:buNone/>
              <a:defRPr>
                <a:solidFill>
                  <a:srgbClr val="888888"/>
                </a:solidFill>
              </a:defRPr>
            </a:lvl2pPr>
            <a:lvl3pPr lvl="2" indent="0" algn="r">
              <a:spcBef>
                <a:spcPts val="0"/>
              </a:spcBef>
              <a:buNone/>
              <a:defRPr>
                <a:solidFill>
                  <a:srgbClr val="888888"/>
                </a:solidFill>
              </a:defRPr>
            </a:lvl3pPr>
            <a:lvl4pPr lvl="3" indent="0" algn="r">
              <a:spcBef>
                <a:spcPts val="0"/>
              </a:spcBef>
              <a:buNone/>
              <a:defRPr>
                <a:solidFill>
                  <a:srgbClr val="888888"/>
                </a:solidFill>
              </a:defRPr>
            </a:lvl4pPr>
            <a:lvl5pPr lvl="4" indent="0" algn="r">
              <a:spcBef>
                <a:spcPts val="0"/>
              </a:spcBef>
              <a:buNone/>
              <a:defRPr>
                <a:solidFill>
                  <a:srgbClr val="888888"/>
                </a:solidFill>
              </a:defRPr>
            </a:lvl5pPr>
            <a:lvl6pPr lvl="5" indent="0" algn="r">
              <a:spcBef>
                <a:spcPts val="0"/>
              </a:spcBef>
              <a:buNone/>
              <a:defRPr>
                <a:solidFill>
                  <a:srgbClr val="888888"/>
                </a:solidFill>
              </a:defRPr>
            </a:lvl6pPr>
            <a:lvl7pPr lvl="6" indent="0" algn="r">
              <a:spcBef>
                <a:spcPts val="0"/>
              </a:spcBef>
              <a:buNone/>
              <a:defRPr>
                <a:solidFill>
                  <a:srgbClr val="888888"/>
                </a:solidFill>
              </a:defRPr>
            </a:lvl7pPr>
            <a:lvl8pPr lvl="7" indent="0" algn="r">
              <a:spcBef>
                <a:spcPts val="0"/>
              </a:spcBef>
              <a:buNone/>
              <a:defRPr>
                <a:solidFill>
                  <a:srgbClr val="888888"/>
                </a:solidFill>
              </a:defRPr>
            </a:lvl8pPr>
            <a:lvl9pPr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3"/>
          <p:cNvPicPr preferRelativeResize="0"/>
          <p:nvPr/>
        </p:nvPicPr>
        <p:blipFill rotWithShape="1">
          <a:blip r:embed="rId7">
            <a:alphaModFix/>
          </a:blip>
          <a:srcRect/>
          <a:stretch/>
        </p:blipFill>
        <p:spPr>
          <a:xfrm>
            <a:off x="1" y="0"/>
            <a:ext cx="1065212" cy="6857999"/>
          </a:xfrm>
          <a:prstGeom prst="rect">
            <a:avLst/>
          </a:prstGeom>
          <a:noFill/>
          <a:ln>
            <a:noFill/>
          </a:ln>
        </p:spPr>
      </p:pic>
      <p:pic>
        <p:nvPicPr>
          <p:cNvPr id="7" name="Google Shape;7;p23"/>
          <p:cNvPicPr preferRelativeResize="0"/>
          <p:nvPr/>
        </p:nvPicPr>
        <p:blipFill rotWithShape="1">
          <a:blip r:embed="rId8">
            <a:alphaModFix/>
          </a:blip>
          <a:srcRect/>
          <a:stretch/>
        </p:blipFill>
        <p:spPr>
          <a:xfrm>
            <a:off x="1" y="0"/>
            <a:ext cx="1065212" cy="6857999"/>
          </a:xfrm>
          <a:prstGeom prst="rect">
            <a:avLst/>
          </a:prstGeom>
          <a:noFill/>
          <a:ln>
            <a:noFill/>
          </a:ln>
        </p:spPr>
      </p:pic>
      <p:sp>
        <p:nvSpPr>
          <p:cNvPr id="8" name="Google Shape;8;p23"/>
          <p:cNvSpPr/>
          <p:nvPr/>
        </p:nvSpPr>
        <p:spPr>
          <a:xfrm>
            <a:off x="1658935" y="1709058"/>
            <a:ext cx="9617075" cy="0"/>
          </a:xfrm>
          <a:custGeom>
            <a:avLst/>
            <a:gdLst/>
            <a:ahLst/>
            <a:cxnLst/>
            <a:rect l="l" t="t" r="r" b="b"/>
            <a:pathLst>
              <a:path w="9617075" h="120000" extrusionOk="0">
                <a:moveTo>
                  <a:pt x="0" y="0"/>
                </a:moveTo>
                <a:lnTo>
                  <a:pt x="9617075" y="0"/>
                </a:lnTo>
              </a:path>
            </a:pathLst>
          </a:custGeom>
          <a:noFill/>
          <a:ln w="12675" cap="flat" cmpd="sng">
            <a:solidFill>
              <a:srgbClr val="986E06"/>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9" name="Google Shape;9;p23"/>
          <p:cNvSpPr txBox="1">
            <a:spLocks noGrp="1"/>
          </p:cNvSpPr>
          <p:nvPr>
            <p:ph type="title"/>
          </p:nvPr>
        </p:nvSpPr>
        <p:spPr>
          <a:xfrm>
            <a:off x="1595438" y="993444"/>
            <a:ext cx="5296534" cy="57404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0" i="0" u="none" strike="noStrike" cap="none">
                <a:solidFill>
                  <a:srgbClr val="986E06"/>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23"/>
          <p:cNvSpPr txBox="1">
            <a:spLocks noGrp="1"/>
          </p:cNvSpPr>
          <p:nvPr>
            <p:ph type="body" idx="1"/>
          </p:nvPr>
        </p:nvSpPr>
        <p:spPr>
          <a:xfrm>
            <a:off x="1815275" y="2015423"/>
            <a:ext cx="9311640" cy="30429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200" b="1" i="0" u="none" strike="noStrike" cap="none">
                <a:solidFill>
                  <a:schemeClr val="dk1"/>
                </a:solidFill>
                <a:latin typeface="Cambria"/>
                <a:ea typeface="Cambria"/>
                <a:cs typeface="Cambria"/>
                <a:sym typeface="Cambria"/>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1" name="Google Shape;11;p23"/>
          <p:cNvSpPr txBox="1">
            <a:spLocks noGrp="1"/>
          </p:cNvSpPr>
          <p:nvPr>
            <p:ph type="ftr" idx="11"/>
          </p:nvPr>
        </p:nvSpPr>
        <p:spPr>
          <a:xfrm>
            <a:off x="4140962" y="6377940"/>
            <a:ext cx="3897376"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3"/>
          <p:cNvSpPr txBox="1">
            <a:spLocks noGrp="1"/>
          </p:cNvSpPr>
          <p:nvPr>
            <p:ph type="dt" idx="10"/>
          </p:nvPr>
        </p:nvSpPr>
        <p:spPr>
          <a:xfrm>
            <a:off x="608965" y="6377940"/>
            <a:ext cx="2801239"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3"/>
          <p:cNvSpPr txBox="1">
            <a:spLocks noGrp="1"/>
          </p:cNvSpPr>
          <p:nvPr>
            <p:ph type="sldNum" idx="12"/>
          </p:nvPr>
        </p:nvSpPr>
        <p:spPr>
          <a:xfrm>
            <a:off x="8769096" y="6377940"/>
            <a:ext cx="2801239" cy="342900"/>
          </a:xfrm>
          <a:prstGeom prst="rect">
            <a:avLst/>
          </a:prstGeom>
          <a:noFill/>
          <a:ln>
            <a:noFill/>
          </a:ln>
        </p:spPr>
        <p:txBody>
          <a:bodyPr spcFirstLastPara="1" wrap="square" lIns="0" tIns="0" rIns="0" bIns="0" anchor="t" anchorCtr="0">
            <a:spAutoFit/>
          </a:bodyPr>
          <a:lstStyle>
            <a:lvl1pPr lvl="0" indent="0" algn="r">
              <a:spcBef>
                <a:spcPts val="0"/>
              </a:spcBef>
              <a:buNone/>
              <a:defRPr sz="1800">
                <a:solidFill>
                  <a:srgbClr val="888888"/>
                </a:solidFill>
              </a:defRPr>
            </a:lvl1pPr>
            <a:lvl2pPr lvl="1" indent="0" algn="r">
              <a:spcBef>
                <a:spcPts val="0"/>
              </a:spcBef>
              <a:buNone/>
              <a:defRPr sz="1800">
                <a:solidFill>
                  <a:srgbClr val="888888"/>
                </a:solidFill>
              </a:defRPr>
            </a:lvl2pPr>
            <a:lvl3pPr lvl="2" indent="0" algn="r">
              <a:spcBef>
                <a:spcPts val="0"/>
              </a:spcBef>
              <a:buNone/>
              <a:defRPr sz="1800">
                <a:solidFill>
                  <a:srgbClr val="888888"/>
                </a:solidFill>
              </a:defRPr>
            </a:lvl3pPr>
            <a:lvl4pPr lvl="3" indent="0" algn="r">
              <a:spcBef>
                <a:spcPts val="0"/>
              </a:spcBef>
              <a:buNone/>
              <a:defRPr sz="1800">
                <a:solidFill>
                  <a:srgbClr val="888888"/>
                </a:solidFill>
              </a:defRPr>
            </a:lvl4pPr>
            <a:lvl5pPr lvl="4" indent="0" algn="r">
              <a:spcBef>
                <a:spcPts val="0"/>
              </a:spcBef>
              <a:buNone/>
              <a:defRPr sz="1800">
                <a:solidFill>
                  <a:srgbClr val="888888"/>
                </a:solidFill>
              </a:defRPr>
            </a:lvl5pPr>
            <a:lvl6pPr lvl="5" indent="0" algn="r">
              <a:spcBef>
                <a:spcPts val="0"/>
              </a:spcBef>
              <a:buNone/>
              <a:defRPr sz="1800">
                <a:solidFill>
                  <a:srgbClr val="888888"/>
                </a:solidFill>
              </a:defRPr>
            </a:lvl6pPr>
            <a:lvl7pPr lvl="6" indent="0" algn="r">
              <a:spcBef>
                <a:spcPts val="0"/>
              </a:spcBef>
              <a:buNone/>
              <a:defRPr sz="1800">
                <a:solidFill>
                  <a:srgbClr val="888888"/>
                </a:solidFill>
              </a:defRPr>
            </a:lvl7pPr>
            <a:lvl8pPr lvl="7" indent="0" algn="r">
              <a:spcBef>
                <a:spcPts val="0"/>
              </a:spcBef>
              <a:buNone/>
              <a:defRPr sz="1800">
                <a:solidFill>
                  <a:srgbClr val="888888"/>
                </a:solidFill>
              </a:defRPr>
            </a:lvl8pPr>
            <a:lvl9pPr lvl="8" indent="0" algn="r">
              <a:spcBef>
                <a:spcPts val="0"/>
              </a:spcBef>
              <a:buNone/>
              <a:defRPr sz="18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family-travel-p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www.pngall.com/question-mark-png/download/3007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picserver.org/highway-signs2/f/fiscal-responsibility.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p:nvPr/>
        </p:nvSpPr>
        <p:spPr>
          <a:xfrm>
            <a:off x="1593845" y="2793587"/>
            <a:ext cx="5551805" cy="1860830"/>
          </a:xfrm>
          <a:prstGeom prst="rect">
            <a:avLst/>
          </a:prstGeom>
          <a:noFill/>
          <a:ln>
            <a:noFill/>
          </a:ln>
        </p:spPr>
        <p:txBody>
          <a:bodyPr spcFirstLastPara="1" wrap="square" lIns="0" tIns="213350" rIns="0" bIns="0" anchor="t" anchorCtr="0">
            <a:spAutoFit/>
          </a:bodyPr>
          <a:lstStyle/>
          <a:p>
            <a:pPr marL="12700" marR="5080" lvl="0" indent="0" algn="l" rtl="0">
              <a:lnSpc>
                <a:spcPct val="80000"/>
              </a:lnSpc>
              <a:spcBef>
                <a:spcPts val="0"/>
              </a:spcBef>
              <a:spcAft>
                <a:spcPts val="0"/>
              </a:spcAft>
              <a:buNone/>
            </a:pPr>
            <a:r>
              <a:rPr lang="en-US" sz="6600">
                <a:solidFill>
                  <a:srgbClr val="0033CC"/>
                </a:solidFill>
                <a:latin typeface="Calibri"/>
                <a:ea typeface="Calibri"/>
                <a:cs typeface="Calibri"/>
                <a:sym typeface="Calibri"/>
              </a:rPr>
              <a:t>Show Me the Money!!</a:t>
            </a:r>
            <a:endParaRPr sz="6600">
              <a:solidFill>
                <a:srgbClr val="0033CC"/>
              </a:solidFill>
              <a:latin typeface="Calibri"/>
              <a:ea typeface="Calibri"/>
              <a:cs typeface="Calibri"/>
              <a:sym typeface="Calibri"/>
            </a:endParaRPr>
          </a:p>
        </p:txBody>
      </p:sp>
      <p:sp>
        <p:nvSpPr>
          <p:cNvPr id="52" name="Google Shape;52;p1"/>
          <p:cNvSpPr txBox="1"/>
          <p:nvPr/>
        </p:nvSpPr>
        <p:spPr>
          <a:xfrm>
            <a:off x="2790966" y="4954978"/>
            <a:ext cx="3405000" cy="1056433"/>
          </a:xfrm>
          <a:prstGeom prst="rect">
            <a:avLst/>
          </a:prstGeom>
          <a:noFill/>
          <a:ln>
            <a:noFill/>
          </a:ln>
        </p:spPr>
        <p:txBody>
          <a:bodyPr spcFirstLastPara="1" wrap="square" lIns="0" tIns="60950" rIns="0" bIns="0" anchor="t" anchorCtr="0">
            <a:spAutoFit/>
          </a:bodyPr>
          <a:lstStyle/>
          <a:p>
            <a:pPr marL="396875" marR="5080" lvl="0" indent="-384810" algn="ctr" rtl="0">
              <a:lnSpc>
                <a:spcPct val="107857"/>
              </a:lnSpc>
              <a:spcBef>
                <a:spcPts val="0"/>
              </a:spcBef>
              <a:spcAft>
                <a:spcPts val="0"/>
              </a:spcAft>
              <a:buNone/>
            </a:pPr>
            <a:r>
              <a:rPr lang="en-US" sz="2800" dirty="0">
                <a:solidFill>
                  <a:schemeClr val="dk1"/>
                </a:solidFill>
                <a:latin typeface="Cambria"/>
                <a:ea typeface="Cambria"/>
                <a:cs typeface="Cambria"/>
                <a:sym typeface="Cambria"/>
              </a:rPr>
              <a:t>Training </a:t>
            </a:r>
            <a:endParaRPr sz="2800" dirty="0">
              <a:solidFill>
                <a:schemeClr val="dk1"/>
              </a:solidFill>
              <a:latin typeface="Cambria"/>
              <a:ea typeface="Cambria"/>
              <a:cs typeface="Cambria"/>
              <a:sym typeface="Cambria"/>
            </a:endParaRPr>
          </a:p>
          <a:p>
            <a:pPr marL="396875" marR="5080" lvl="0" indent="-384810" algn="ctr" rtl="0">
              <a:lnSpc>
                <a:spcPct val="107857"/>
              </a:lnSpc>
              <a:spcBef>
                <a:spcPts val="480"/>
              </a:spcBef>
              <a:spcAft>
                <a:spcPts val="0"/>
              </a:spcAft>
              <a:buNone/>
            </a:pPr>
            <a:r>
              <a:rPr lang="en-US" sz="2800">
                <a:solidFill>
                  <a:schemeClr val="dk1"/>
                </a:solidFill>
                <a:latin typeface="Cambria"/>
                <a:ea typeface="Cambria"/>
                <a:cs typeface="Cambria"/>
                <a:sym typeface="Cambria"/>
              </a:rPr>
              <a:t>FY26 School Year</a:t>
            </a:r>
            <a:endParaRPr sz="2800">
              <a:solidFill>
                <a:schemeClr val="dk1"/>
              </a:solidFill>
              <a:latin typeface="Cambria"/>
              <a:ea typeface="Cambria"/>
              <a:cs typeface="Cambria"/>
              <a:sym typeface="Cambria"/>
            </a:endParaRPr>
          </a:p>
        </p:txBody>
      </p:sp>
      <p:pic>
        <p:nvPicPr>
          <p:cNvPr id="53" name="Google Shape;53;p1" descr="A blue and white logo with a black background&#10;&#10;Description automatically generated"/>
          <p:cNvPicPr preferRelativeResize="0"/>
          <p:nvPr/>
        </p:nvPicPr>
        <p:blipFill rotWithShape="1">
          <a:blip r:embed="rId3">
            <a:alphaModFix/>
          </a:blip>
          <a:srcRect/>
          <a:stretch/>
        </p:blipFill>
        <p:spPr>
          <a:xfrm>
            <a:off x="2965450" y="533400"/>
            <a:ext cx="2813997" cy="1935216"/>
          </a:xfrm>
          <a:prstGeom prst="rect">
            <a:avLst/>
          </a:prstGeom>
          <a:noFill/>
          <a:ln>
            <a:noFill/>
          </a:ln>
        </p:spPr>
      </p:pic>
      <p:pic>
        <p:nvPicPr>
          <p:cNvPr id="54" name="Google Shape;54;p1"/>
          <p:cNvPicPr preferRelativeResize="0"/>
          <p:nvPr/>
        </p:nvPicPr>
        <p:blipFill rotWithShape="1">
          <a:blip r:embed="rId4">
            <a:alphaModFix/>
          </a:blip>
          <a:srcRect/>
          <a:stretch/>
        </p:blipFill>
        <p:spPr>
          <a:xfrm>
            <a:off x="5175250" y="5391150"/>
            <a:ext cx="2667000" cy="146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p:nvPr>
        </p:nvSpPr>
        <p:spPr>
          <a:xfrm>
            <a:off x="1593849" y="228600"/>
            <a:ext cx="9533065"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rgbClr val="0033CC"/>
                </a:solidFill>
              </a:rPr>
              <a:t>Director: Adding Funds to P-card on Computer</a:t>
            </a:r>
            <a:endParaRPr/>
          </a:p>
        </p:txBody>
      </p:sp>
      <p:grpSp>
        <p:nvGrpSpPr>
          <p:cNvPr id="177" name="Google Shape;177;p10"/>
          <p:cNvGrpSpPr/>
          <p:nvPr/>
        </p:nvGrpSpPr>
        <p:grpSpPr>
          <a:xfrm>
            <a:off x="1830754" y="1720274"/>
            <a:ext cx="9432190" cy="3971449"/>
            <a:chOff x="8304" y="937676"/>
            <a:chExt cx="9432190" cy="3971449"/>
          </a:xfrm>
        </p:grpSpPr>
        <p:sp>
          <p:nvSpPr>
            <p:cNvPr id="178" name="Google Shape;178;p10"/>
            <p:cNvSpPr/>
            <p:nvPr/>
          </p:nvSpPr>
          <p:spPr>
            <a:xfrm>
              <a:off x="8304" y="937676"/>
              <a:ext cx="2482155" cy="14892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
            <p:cNvSpPr txBox="1"/>
            <p:nvPr/>
          </p:nvSpPr>
          <p:spPr>
            <a:xfrm>
              <a:off x="51924" y="981296"/>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Has the card been used recently?</a:t>
              </a:r>
              <a:endParaRPr/>
            </a:p>
          </p:txBody>
        </p:sp>
        <p:sp>
          <p:nvSpPr>
            <p:cNvPr id="180" name="Google Shape;180;p10"/>
            <p:cNvSpPr/>
            <p:nvPr/>
          </p:nvSpPr>
          <p:spPr>
            <a:xfrm>
              <a:off x="2708889" y="1374535"/>
              <a:ext cx="526216" cy="615574"/>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0"/>
            <p:cNvSpPr txBox="1"/>
            <p:nvPr/>
          </p:nvSpPr>
          <p:spPr>
            <a:xfrm>
              <a:off x="2708889" y="1497650"/>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Font typeface="Arial"/>
                <a:buNone/>
              </a:pPr>
              <a:endParaRPr sz="1400">
                <a:solidFill>
                  <a:schemeClr val="lt1"/>
                </a:solidFill>
              </a:endParaRPr>
            </a:p>
          </p:txBody>
        </p:sp>
        <p:sp>
          <p:nvSpPr>
            <p:cNvPr id="182" name="Google Shape;182;p10"/>
            <p:cNvSpPr/>
            <p:nvPr/>
          </p:nvSpPr>
          <p:spPr>
            <a:xfrm>
              <a:off x="3483322" y="937676"/>
              <a:ext cx="2482155" cy="1489293"/>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0"/>
            <p:cNvSpPr txBox="1"/>
            <p:nvPr/>
          </p:nvSpPr>
          <p:spPr>
            <a:xfrm>
              <a:off x="3526942" y="981296"/>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Accounts, Manage Accounts, Search</a:t>
              </a:r>
              <a:endParaRPr/>
            </a:p>
          </p:txBody>
        </p:sp>
        <p:sp>
          <p:nvSpPr>
            <p:cNvPr id="184" name="Google Shape;184;p10"/>
            <p:cNvSpPr/>
            <p:nvPr/>
          </p:nvSpPr>
          <p:spPr>
            <a:xfrm>
              <a:off x="6183907" y="1374535"/>
              <a:ext cx="526216" cy="6155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0"/>
            <p:cNvSpPr txBox="1"/>
            <p:nvPr/>
          </p:nvSpPr>
          <p:spPr>
            <a:xfrm>
              <a:off x="6183907" y="1497650"/>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Font typeface="Arial"/>
                <a:buNone/>
              </a:pPr>
              <a:endParaRPr sz="1400">
                <a:solidFill>
                  <a:schemeClr val="lt1"/>
                </a:solidFill>
              </a:endParaRPr>
            </a:p>
          </p:txBody>
        </p:sp>
        <p:sp>
          <p:nvSpPr>
            <p:cNvPr id="186" name="Google Shape;186;p10"/>
            <p:cNvSpPr/>
            <p:nvPr/>
          </p:nvSpPr>
          <p:spPr>
            <a:xfrm>
              <a:off x="6958339" y="937676"/>
              <a:ext cx="2482155" cy="1489293"/>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txBox="1"/>
            <p:nvPr/>
          </p:nvSpPr>
          <p:spPr>
            <a:xfrm>
              <a:off x="7001959" y="981296"/>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Click … in the details column for the card</a:t>
              </a:r>
              <a:endParaRPr/>
            </a:p>
          </p:txBody>
        </p:sp>
        <p:sp>
          <p:nvSpPr>
            <p:cNvPr id="188" name="Google Shape;188;p10"/>
            <p:cNvSpPr/>
            <p:nvPr/>
          </p:nvSpPr>
          <p:spPr>
            <a:xfrm rot="5400000">
              <a:off x="7936309" y="2600720"/>
              <a:ext cx="526216" cy="615574"/>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txBox="1"/>
            <p:nvPr/>
          </p:nvSpPr>
          <p:spPr>
            <a:xfrm>
              <a:off x="8014746" y="2645399"/>
              <a:ext cx="369344" cy="368351"/>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Font typeface="Arial"/>
                <a:buNone/>
              </a:pPr>
              <a:endParaRPr sz="1400">
                <a:solidFill>
                  <a:schemeClr val="lt1"/>
                </a:solidFill>
              </a:endParaRPr>
            </a:p>
          </p:txBody>
        </p:sp>
        <p:sp>
          <p:nvSpPr>
            <p:cNvPr id="190" name="Google Shape;190;p10"/>
            <p:cNvSpPr/>
            <p:nvPr/>
          </p:nvSpPr>
          <p:spPr>
            <a:xfrm>
              <a:off x="6958339" y="3419832"/>
              <a:ext cx="2482155" cy="1489293"/>
            </a:xfrm>
            <a:prstGeom prst="roundRect">
              <a:avLst>
                <a:gd name="adj" fmla="val 1000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txBox="1"/>
            <p:nvPr/>
          </p:nvSpPr>
          <p:spPr>
            <a:xfrm>
              <a:off x="7001959" y="3463452"/>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Scroll down to Authorization &amp; Click “Add Temp Spend Control”</a:t>
              </a:r>
              <a:endParaRPr/>
            </a:p>
          </p:txBody>
        </p:sp>
        <p:sp>
          <p:nvSpPr>
            <p:cNvPr id="192" name="Google Shape;192;p10"/>
            <p:cNvSpPr/>
            <p:nvPr/>
          </p:nvSpPr>
          <p:spPr>
            <a:xfrm rot="10800000">
              <a:off x="6213693" y="3856691"/>
              <a:ext cx="526216" cy="615574"/>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txBox="1"/>
            <p:nvPr/>
          </p:nvSpPr>
          <p:spPr>
            <a:xfrm>
              <a:off x="6371558" y="3979806"/>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Font typeface="Arial"/>
                <a:buNone/>
              </a:pPr>
              <a:endParaRPr sz="1400">
                <a:solidFill>
                  <a:schemeClr val="lt1"/>
                </a:solidFill>
              </a:endParaRPr>
            </a:p>
          </p:txBody>
        </p:sp>
        <p:sp>
          <p:nvSpPr>
            <p:cNvPr id="194" name="Google Shape;194;p10"/>
            <p:cNvSpPr/>
            <p:nvPr/>
          </p:nvSpPr>
          <p:spPr>
            <a:xfrm>
              <a:off x="3483322" y="3419832"/>
              <a:ext cx="2482155" cy="1489293"/>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txBox="1"/>
            <p:nvPr/>
          </p:nvSpPr>
          <p:spPr>
            <a:xfrm>
              <a:off x="3526942" y="3463452"/>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Drop down menu, select “Credit Limit”, Enter the PO amount (+ any pending) in the box</a:t>
              </a:r>
              <a:endParaRPr/>
            </a:p>
          </p:txBody>
        </p:sp>
        <p:sp>
          <p:nvSpPr>
            <p:cNvPr id="196" name="Google Shape;196;p10"/>
            <p:cNvSpPr/>
            <p:nvPr/>
          </p:nvSpPr>
          <p:spPr>
            <a:xfrm rot="10800000">
              <a:off x="2738675" y="3856691"/>
              <a:ext cx="526216" cy="615574"/>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txBox="1"/>
            <p:nvPr/>
          </p:nvSpPr>
          <p:spPr>
            <a:xfrm>
              <a:off x="2896540" y="3979806"/>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1400"/>
                <a:buFont typeface="Arial"/>
                <a:buNone/>
              </a:pPr>
              <a:endParaRPr sz="1400">
                <a:solidFill>
                  <a:schemeClr val="lt1"/>
                </a:solidFill>
              </a:endParaRPr>
            </a:p>
          </p:txBody>
        </p:sp>
        <p:sp>
          <p:nvSpPr>
            <p:cNvPr id="198" name="Google Shape;198;p10"/>
            <p:cNvSpPr/>
            <p:nvPr/>
          </p:nvSpPr>
          <p:spPr>
            <a:xfrm>
              <a:off x="8304" y="3419832"/>
              <a:ext cx="2482155" cy="14892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txBox="1"/>
            <p:nvPr/>
          </p:nvSpPr>
          <p:spPr>
            <a:xfrm>
              <a:off x="51924" y="3463452"/>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Check the dates and Select Add</a:t>
              </a:r>
              <a:endParaRPr/>
            </a:p>
          </p:txBody>
        </p:sp>
      </p:grpSp>
      <p:sp>
        <p:nvSpPr>
          <p:cNvPr id="200" name="Google Shape;200;p10"/>
          <p:cNvSpPr txBox="1"/>
          <p:nvPr/>
        </p:nvSpPr>
        <p:spPr>
          <a:xfrm>
            <a:off x="4489450" y="2252565"/>
            <a:ext cx="609600" cy="38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800">
                <a:solidFill>
                  <a:schemeClr val="lt1"/>
                </a:solidFill>
              </a:rPr>
              <a:t>NO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1"/>
          <p:cNvSpPr txBox="1">
            <a:spLocks noGrp="1"/>
          </p:cNvSpPr>
          <p:nvPr>
            <p:ph type="title"/>
          </p:nvPr>
        </p:nvSpPr>
        <p:spPr>
          <a:xfrm>
            <a:off x="1595438" y="993444"/>
            <a:ext cx="9599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Director: Adding Funds on the App</a:t>
            </a:r>
            <a:endParaRPr>
              <a:solidFill>
                <a:srgbClr val="0033CC"/>
              </a:solidFill>
            </a:endParaRPr>
          </a:p>
        </p:txBody>
      </p:sp>
      <p:sp>
        <p:nvSpPr>
          <p:cNvPr id="206" name="Google Shape;206;p11"/>
          <p:cNvSpPr txBox="1"/>
          <p:nvPr/>
        </p:nvSpPr>
        <p:spPr>
          <a:xfrm>
            <a:off x="1595438" y="1752600"/>
            <a:ext cx="9509332" cy="641201"/>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0" lvl="2" indent="0" algn="l" rtl="0">
              <a:spcBef>
                <a:spcPts val="55"/>
              </a:spcBef>
              <a:spcAft>
                <a:spcPts val="0"/>
              </a:spcAft>
              <a:buNone/>
            </a:pPr>
            <a:endParaRPr sz="2000">
              <a:latin typeface="Cambria"/>
              <a:ea typeface="Cambria"/>
              <a:cs typeface="Cambria"/>
              <a:sym typeface="Cambria"/>
            </a:endParaRPr>
          </a:p>
        </p:txBody>
      </p:sp>
      <p:pic>
        <p:nvPicPr>
          <p:cNvPr id="207" name="Google Shape;207;p11"/>
          <p:cNvPicPr preferRelativeResize="0"/>
          <p:nvPr/>
        </p:nvPicPr>
        <p:blipFill rotWithShape="1">
          <a:blip r:embed="rId3">
            <a:alphaModFix/>
          </a:blip>
          <a:srcRect/>
          <a:stretch/>
        </p:blipFill>
        <p:spPr>
          <a:xfrm>
            <a:off x="8985250" y="1752600"/>
            <a:ext cx="2346490" cy="5078045"/>
          </a:xfrm>
          <a:prstGeom prst="rect">
            <a:avLst/>
          </a:prstGeom>
          <a:noFill/>
          <a:ln>
            <a:noFill/>
          </a:ln>
        </p:spPr>
      </p:pic>
      <p:grpSp>
        <p:nvGrpSpPr>
          <p:cNvPr id="208" name="Google Shape;208;p11"/>
          <p:cNvGrpSpPr/>
          <p:nvPr/>
        </p:nvGrpSpPr>
        <p:grpSpPr>
          <a:xfrm>
            <a:off x="1595438" y="1876101"/>
            <a:ext cx="2482155" cy="1489293"/>
            <a:chOff x="8304" y="937676"/>
            <a:chExt cx="2482155" cy="1489293"/>
          </a:xfrm>
        </p:grpSpPr>
        <p:sp>
          <p:nvSpPr>
            <p:cNvPr id="209" name="Google Shape;209;p11"/>
            <p:cNvSpPr/>
            <p:nvPr/>
          </p:nvSpPr>
          <p:spPr>
            <a:xfrm>
              <a:off x="8304" y="937676"/>
              <a:ext cx="2482155" cy="14892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txBox="1"/>
            <p:nvPr/>
          </p:nvSpPr>
          <p:spPr>
            <a:xfrm>
              <a:off x="51924" y="981296"/>
              <a:ext cx="2394915" cy="1402053"/>
            </a:xfrm>
            <a:prstGeom prst="rect">
              <a:avLst/>
            </a:prstGeom>
            <a:noFill/>
            <a:ln>
              <a:noFill/>
            </a:ln>
          </p:spPr>
          <p:txBody>
            <a:bodyPr spcFirstLastPara="1" wrap="square" lIns="68575" tIns="68575" rIns="68575" bIns="68575"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Has the card been used recently?</a:t>
              </a:r>
              <a:endParaRPr/>
            </a:p>
          </p:txBody>
        </p:sp>
      </p:grpSp>
      <p:sp>
        <p:nvSpPr>
          <p:cNvPr id="211" name="Google Shape;211;p11"/>
          <p:cNvSpPr/>
          <p:nvPr/>
        </p:nvSpPr>
        <p:spPr>
          <a:xfrm>
            <a:off x="9622901" y="4831434"/>
            <a:ext cx="533400" cy="3048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12" name="Google Shape;212;p11"/>
          <p:cNvSpPr/>
          <p:nvPr/>
        </p:nvSpPr>
        <p:spPr>
          <a:xfrm>
            <a:off x="9622901" y="3597747"/>
            <a:ext cx="533400" cy="3048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213" name="Google Shape;213;p11"/>
          <p:cNvPicPr preferRelativeResize="0"/>
          <p:nvPr/>
        </p:nvPicPr>
        <p:blipFill rotWithShape="1">
          <a:blip r:embed="rId4">
            <a:alphaModFix/>
          </a:blip>
          <a:srcRect/>
          <a:stretch/>
        </p:blipFill>
        <p:spPr>
          <a:xfrm>
            <a:off x="4142614" y="1752600"/>
            <a:ext cx="2346490" cy="5078045"/>
          </a:xfrm>
          <a:prstGeom prst="rect">
            <a:avLst/>
          </a:prstGeom>
          <a:noFill/>
          <a:ln>
            <a:noFill/>
          </a:ln>
        </p:spPr>
      </p:pic>
      <p:sp>
        <p:nvSpPr>
          <p:cNvPr id="214" name="Google Shape;214;p11"/>
          <p:cNvSpPr/>
          <p:nvPr/>
        </p:nvSpPr>
        <p:spPr>
          <a:xfrm>
            <a:off x="5480050" y="4291622"/>
            <a:ext cx="381000" cy="539812"/>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215" name="Google Shape;215;p11"/>
          <p:cNvPicPr preferRelativeResize="0"/>
          <p:nvPr/>
        </p:nvPicPr>
        <p:blipFill rotWithShape="1">
          <a:blip r:embed="rId5">
            <a:alphaModFix/>
          </a:blip>
          <a:srcRect/>
          <a:stretch/>
        </p:blipFill>
        <p:spPr>
          <a:xfrm>
            <a:off x="6563932" y="1752600"/>
            <a:ext cx="2346490" cy="5078045"/>
          </a:xfrm>
          <a:prstGeom prst="rect">
            <a:avLst/>
          </a:prstGeom>
          <a:noFill/>
          <a:ln>
            <a:noFill/>
          </a:ln>
        </p:spPr>
      </p:pic>
      <p:sp>
        <p:nvSpPr>
          <p:cNvPr id="216" name="Google Shape;216;p11"/>
          <p:cNvSpPr/>
          <p:nvPr/>
        </p:nvSpPr>
        <p:spPr>
          <a:xfrm>
            <a:off x="7156450" y="2781962"/>
            <a:ext cx="381000" cy="539812"/>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grpSp>
        <p:nvGrpSpPr>
          <p:cNvPr id="217" name="Google Shape;217;p11"/>
          <p:cNvGrpSpPr/>
          <p:nvPr/>
        </p:nvGrpSpPr>
        <p:grpSpPr>
          <a:xfrm>
            <a:off x="3315876" y="3488895"/>
            <a:ext cx="526216" cy="615574"/>
            <a:chOff x="2708889" y="1374535"/>
            <a:chExt cx="526216" cy="615574"/>
          </a:xfrm>
        </p:grpSpPr>
        <p:sp>
          <p:nvSpPr>
            <p:cNvPr id="218" name="Google Shape;218;p11"/>
            <p:cNvSpPr/>
            <p:nvPr/>
          </p:nvSpPr>
          <p:spPr>
            <a:xfrm>
              <a:off x="2708889" y="1374535"/>
              <a:ext cx="526216" cy="615574"/>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p:nvPr/>
          </p:nvSpPr>
          <p:spPr>
            <a:xfrm>
              <a:off x="2708889" y="1497650"/>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grpSp>
      <p:sp>
        <p:nvSpPr>
          <p:cNvPr id="220" name="Google Shape;220;p11"/>
          <p:cNvSpPr txBox="1"/>
          <p:nvPr/>
        </p:nvSpPr>
        <p:spPr>
          <a:xfrm>
            <a:off x="3248309" y="3635099"/>
            <a:ext cx="609600" cy="3231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500">
                <a:solidFill>
                  <a:schemeClr val="lt1"/>
                </a:solidFill>
              </a:rPr>
              <a:t>YES</a:t>
            </a:r>
            <a:endParaRPr/>
          </a:p>
        </p:txBody>
      </p:sp>
      <p:pic>
        <p:nvPicPr>
          <p:cNvPr id="221" name="Google Shape;221;p11"/>
          <p:cNvPicPr preferRelativeResize="0"/>
          <p:nvPr/>
        </p:nvPicPr>
        <p:blipFill rotWithShape="1">
          <a:blip r:embed="rId6">
            <a:alphaModFix/>
          </a:blip>
          <a:srcRect/>
          <a:stretch/>
        </p:blipFill>
        <p:spPr>
          <a:xfrm>
            <a:off x="8870321" y="132220"/>
            <a:ext cx="1505160" cy="15242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1595438" y="993444"/>
            <a:ext cx="9599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Director: Adding Funds on the App</a:t>
            </a:r>
            <a:endParaRPr>
              <a:solidFill>
                <a:srgbClr val="0033CC"/>
              </a:solidFill>
            </a:endParaRPr>
          </a:p>
        </p:txBody>
      </p:sp>
      <p:sp>
        <p:nvSpPr>
          <p:cNvPr id="227" name="Google Shape;227;p12"/>
          <p:cNvSpPr txBox="1"/>
          <p:nvPr/>
        </p:nvSpPr>
        <p:spPr>
          <a:xfrm>
            <a:off x="1595438" y="1752600"/>
            <a:ext cx="9509332" cy="641201"/>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0" lvl="2" indent="0" algn="l" rtl="0">
              <a:spcBef>
                <a:spcPts val="55"/>
              </a:spcBef>
              <a:spcAft>
                <a:spcPts val="0"/>
              </a:spcAft>
              <a:buNone/>
            </a:pPr>
            <a:endParaRPr sz="2000">
              <a:latin typeface="Cambria"/>
              <a:ea typeface="Cambria"/>
              <a:cs typeface="Cambria"/>
              <a:sym typeface="Cambria"/>
            </a:endParaRPr>
          </a:p>
        </p:txBody>
      </p:sp>
      <p:pic>
        <p:nvPicPr>
          <p:cNvPr id="228" name="Google Shape;228;p12"/>
          <p:cNvPicPr preferRelativeResize="0"/>
          <p:nvPr/>
        </p:nvPicPr>
        <p:blipFill rotWithShape="1">
          <a:blip r:embed="rId3">
            <a:alphaModFix/>
          </a:blip>
          <a:srcRect/>
          <a:stretch/>
        </p:blipFill>
        <p:spPr>
          <a:xfrm>
            <a:off x="1517650" y="1779955"/>
            <a:ext cx="2346490" cy="5078045"/>
          </a:xfrm>
          <a:prstGeom prst="rect">
            <a:avLst/>
          </a:prstGeom>
          <a:noFill/>
          <a:ln>
            <a:noFill/>
          </a:ln>
        </p:spPr>
      </p:pic>
      <p:pic>
        <p:nvPicPr>
          <p:cNvPr id="229" name="Google Shape;229;p12"/>
          <p:cNvPicPr preferRelativeResize="0"/>
          <p:nvPr/>
        </p:nvPicPr>
        <p:blipFill rotWithShape="1">
          <a:blip r:embed="rId4">
            <a:alphaModFix/>
          </a:blip>
          <a:srcRect/>
          <a:stretch/>
        </p:blipFill>
        <p:spPr>
          <a:xfrm>
            <a:off x="3941928" y="1779955"/>
            <a:ext cx="2346490" cy="5078045"/>
          </a:xfrm>
          <a:prstGeom prst="rect">
            <a:avLst/>
          </a:prstGeom>
          <a:noFill/>
          <a:ln>
            <a:noFill/>
          </a:ln>
        </p:spPr>
      </p:pic>
      <p:pic>
        <p:nvPicPr>
          <p:cNvPr id="230" name="Google Shape;230;p12"/>
          <p:cNvPicPr preferRelativeResize="0"/>
          <p:nvPr/>
        </p:nvPicPr>
        <p:blipFill rotWithShape="1">
          <a:blip r:embed="rId5">
            <a:alphaModFix/>
          </a:blip>
          <a:srcRect/>
          <a:stretch/>
        </p:blipFill>
        <p:spPr>
          <a:xfrm>
            <a:off x="6395244" y="1797966"/>
            <a:ext cx="2346490" cy="5078045"/>
          </a:xfrm>
          <a:prstGeom prst="rect">
            <a:avLst/>
          </a:prstGeom>
          <a:noFill/>
          <a:ln>
            <a:noFill/>
          </a:ln>
        </p:spPr>
      </p:pic>
      <p:pic>
        <p:nvPicPr>
          <p:cNvPr id="231" name="Google Shape;231;p12"/>
          <p:cNvPicPr preferRelativeResize="0"/>
          <p:nvPr/>
        </p:nvPicPr>
        <p:blipFill rotWithShape="1">
          <a:blip r:embed="rId6">
            <a:alphaModFix/>
          </a:blip>
          <a:srcRect/>
          <a:stretch/>
        </p:blipFill>
        <p:spPr>
          <a:xfrm>
            <a:off x="8907539" y="1779955"/>
            <a:ext cx="2338167" cy="5060034"/>
          </a:xfrm>
          <a:prstGeom prst="rect">
            <a:avLst/>
          </a:prstGeom>
          <a:noFill/>
          <a:ln>
            <a:noFill/>
          </a:ln>
        </p:spPr>
      </p:pic>
      <p:sp>
        <p:nvSpPr>
          <p:cNvPr id="232" name="Google Shape;232;p12"/>
          <p:cNvSpPr/>
          <p:nvPr/>
        </p:nvSpPr>
        <p:spPr>
          <a:xfrm>
            <a:off x="2889250" y="4336988"/>
            <a:ext cx="381000" cy="539812"/>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3" name="Google Shape;233;p12"/>
          <p:cNvSpPr/>
          <p:nvPr/>
        </p:nvSpPr>
        <p:spPr>
          <a:xfrm>
            <a:off x="5175250" y="5638800"/>
            <a:ext cx="381000" cy="539812"/>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4" name="Google Shape;234;p12"/>
          <p:cNvSpPr/>
          <p:nvPr/>
        </p:nvSpPr>
        <p:spPr>
          <a:xfrm>
            <a:off x="8360734" y="2316229"/>
            <a:ext cx="381000" cy="539812"/>
          </a:xfrm>
          <a:prstGeom prst="up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235" name="Google Shape;235;p12"/>
          <p:cNvSpPr/>
          <p:nvPr/>
        </p:nvSpPr>
        <p:spPr>
          <a:xfrm>
            <a:off x="10266437" y="6026212"/>
            <a:ext cx="533400" cy="304800"/>
          </a:xfrm>
          <a:prstGeom prst="lef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3"/>
          <p:cNvSpPr txBox="1">
            <a:spLocks noGrp="1"/>
          </p:cNvSpPr>
          <p:nvPr>
            <p:ph type="title"/>
          </p:nvPr>
        </p:nvSpPr>
        <p:spPr>
          <a:xfrm>
            <a:off x="1595438" y="993444"/>
            <a:ext cx="9599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Unacceptable P-Card Purchases</a:t>
            </a:r>
            <a:endParaRPr>
              <a:solidFill>
                <a:srgbClr val="0033CC"/>
              </a:solidFill>
            </a:endParaRPr>
          </a:p>
        </p:txBody>
      </p:sp>
      <p:sp>
        <p:nvSpPr>
          <p:cNvPr id="241" name="Google Shape;241;p13"/>
          <p:cNvSpPr txBox="1"/>
          <p:nvPr/>
        </p:nvSpPr>
        <p:spPr>
          <a:xfrm>
            <a:off x="1595438" y="1752600"/>
            <a:ext cx="9509332" cy="4809009"/>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0" lvl="2" indent="-127000" algn="l" rtl="0">
              <a:spcBef>
                <a:spcPts val="55"/>
              </a:spcBef>
              <a:spcAft>
                <a:spcPts val="0"/>
              </a:spcAft>
              <a:buSzPts val="2000"/>
              <a:buFont typeface="Arial"/>
              <a:buChar char="●"/>
            </a:pPr>
            <a:r>
              <a:rPr lang="en-US" sz="2000" b="1">
                <a:latin typeface="Cambria"/>
                <a:ea typeface="Cambria"/>
                <a:cs typeface="Cambria"/>
                <a:sym typeface="Cambria"/>
              </a:rPr>
              <a:t>   Alcoholic Beverages</a:t>
            </a:r>
            <a:endParaRPr sz="2000">
              <a:latin typeface="Cambria"/>
              <a:ea typeface="Cambria"/>
              <a:cs typeface="Cambria"/>
              <a:sym typeface="Cambria"/>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Tobacco</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Lottery Tickets</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Cash Advances</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ATM Withdrawals</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Gift Certificates or Gifts Cards</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Flowers</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Staff Meals (without proper documentation)</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Staff Clothing</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Tips, Room Service, Valet Parking</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Any personal purpose</a:t>
            </a:r>
            <a:endParaRPr/>
          </a:p>
          <a:p>
            <a:pPr marL="0" lvl="0" indent="-127000" algn="l" rtl="0">
              <a:spcBef>
                <a:spcPts val="55"/>
              </a:spcBef>
              <a:spcAft>
                <a:spcPts val="0"/>
              </a:spcAft>
              <a:buSzPts val="2000"/>
              <a:buFont typeface="Arial"/>
              <a:buChar char="●"/>
            </a:pPr>
            <a:r>
              <a:rPr lang="en-US" sz="2000" b="1">
                <a:latin typeface="Cambria"/>
                <a:ea typeface="Cambria"/>
                <a:cs typeface="Cambria"/>
                <a:sym typeface="Cambria"/>
              </a:rPr>
              <a:t>   Any product or service that District funds would be considered</a:t>
            </a:r>
            <a:endParaRPr/>
          </a:p>
          <a:p>
            <a:pPr marL="0" lvl="1" indent="0" algn="l" rtl="0">
              <a:spcBef>
                <a:spcPts val="55"/>
              </a:spcBef>
              <a:spcAft>
                <a:spcPts val="0"/>
              </a:spcAft>
              <a:buNone/>
            </a:pPr>
            <a:r>
              <a:rPr lang="en-US" sz="2000" b="1">
                <a:latin typeface="Cambria"/>
                <a:ea typeface="Cambria"/>
                <a:cs typeface="Cambria"/>
                <a:sym typeface="Cambria"/>
              </a:rPr>
              <a:t>      inappropriate</a:t>
            </a:r>
            <a:endParaRPr sz="200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a:latin typeface="Cambria"/>
              <a:ea typeface="Cambria"/>
              <a:cs typeface="Cambria"/>
              <a:sym typeface="Cambria"/>
            </a:endParaRPr>
          </a:p>
        </p:txBody>
      </p:sp>
      <p:pic>
        <p:nvPicPr>
          <p:cNvPr id="242" name="Google Shape;242;p13"/>
          <p:cNvPicPr preferRelativeResize="0"/>
          <p:nvPr/>
        </p:nvPicPr>
        <p:blipFill rotWithShape="1">
          <a:blip r:embed="rId3">
            <a:alphaModFix/>
          </a:blip>
          <a:srcRect/>
          <a:stretch/>
        </p:blipFill>
        <p:spPr>
          <a:xfrm rot="-391354">
            <a:off x="7882149" y="2345188"/>
            <a:ext cx="2167624" cy="21676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a:off x="1595438" y="993444"/>
            <a:ext cx="9218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Amazon &amp; Office Depot Orders</a:t>
            </a:r>
            <a:endParaRPr/>
          </a:p>
        </p:txBody>
      </p:sp>
      <p:sp>
        <p:nvSpPr>
          <p:cNvPr id="248" name="Google Shape;248;p14"/>
          <p:cNvSpPr txBox="1"/>
          <p:nvPr/>
        </p:nvSpPr>
        <p:spPr>
          <a:xfrm>
            <a:off x="1765963" y="1981200"/>
            <a:ext cx="9072880" cy="1951816"/>
          </a:xfrm>
          <a:prstGeom prst="rect">
            <a:avLst/>
          </a:prstGeom>
          <a:noFill/>
          <a:ln>
            <a:noFill/>
          </a:ln>
        </p:spPr>
        <p:txBody>
          <a:bodyPr spcFirstLastPara="1" wrap="square" lIns="0" tIns="12700" rIns="0" bIns="0" anchor="t" anchorCtr="0">
            <a:spAutoFit/>
          </a:bodyPr>
          <a:lstStyle/>
          <a:p>
            <a:pPr marL="379095" marR="2545715" lvl="0" indent="-367030" algn="l" rtl="0">
              <a:lnSpc>
                <a:spcPct val="100000"/>
              </a:lnSpc>
              <a:spcBef>
                <a:spcPts val="0"/>
              </a:spcBef>
              <a:spcAft>
                <a:spcPts val="0"/>
              </a:spcAft>
              <a:buSzPts val="1800"/>
              <a:buFont typeface="Arial"/>
              <a:buChar char="●"/>
            </a:pPr>
            <a:r>
              <a:rPr lang="en-US" sz="1800" b="1" dirty="0">
                <a:latin typeface="Cambria"/>
                <a:ea typeface="Cambria"/>
                <a:cs typeface="Cambria"/>
                <a:sym typeface="Cambria"/>
              </a:rPr>
              <a:t>The vendor will be continue to be Amazon &amp; Office Depot</a:t>
            </a:r>
            <a:endParaRPr sz="1800" dirty="0">
              <a:latin typeface="Cambria"/>
              <a:ea typeface="Cambria"/>
              <a:cs typeface="Cambria"/>
              <a:sym typeface="Cambria"/>
            </a:endParaRPr>
          </a:p>
          <a:p>
            <a:pPr marL="0" lvl="0" indent="0" algn="l" rtl="0">
              <a:lnSpc>
                <a:spcPct val="100000"/>
              </a:lnSpc>
              <a:spcBef>
                <a:spcPts val="45"/>
              </a:spcBef>
              <a:spcAft>
                <a:spcPts val="0"/>
              </a:spcAft>
              <a:buSzPts val="1800"/>
              <a:buFont typeface="Arial"/>
              <a:buNone/>
            </a:pPr>
            <a:endParaRPr sz="1800" dirty="0">
              <a:latin typeface="Cambria"/>
              <a:ea typeface="Cambria"/>
              <a:cs typeface="Cambria"/>
              <a:sym typeface="Cambria"/>
            </a:endParaRPr>
          </a:p>
          <a:p>
            <a:pPr marL="379095" marR="672465" lvl="0" indent="-367030" algn="l" rtl="0">
              <a:lnSpc>
                <a:spcPct val="100000"/>
              </a:lnSpc>
              <a:spcBef>
                <a:spcPts val="5"/>
              </a:spcBef>
              <a:spcAft>
                <a:spcPts val="0"/>
              </a:spcAft>
              <a:buSzPts val="1800"/>
              <a:buFont typeface="Arial"/>
              <a:buChar char="●"/>
            </a:pPr>
            <a:r>
              <a:rPr lang="en-US" sz="1800" b="1" dirty="0">
                <a:latin typeface="Cambria"/>
                <a:ea typeface="Cambria"/>
                <a:cs typeface="Cambria"/>
                <a:sym typeface="Cambria"/>
              </a:rPr>
              <a:t>Use Amazon Ordering directions to create the order and submit for processing in your building.</a:t>
            </a:r>
            <a:endParaRPr sz="1800" b="1" dirty="0">
              <a:latin typeface="Cambria"/>
              <a:ea typeface="Cambria"/>
              <a:cs typeface="Cambria"/>
              <a:sym typeface="Cambria"/>
            </a:endParaRPr>
          </a:p>
          <a:p>
            <a:pPr marL="12065" marR="672465" lvl="0" indent="0" algn="l" rtl="0">
              <a:lnSpc>
                <a:spcPct val="100000"/>
              </a:lnSpc>
              <a:spcBef>
                <a:spcPts val="5"/>
              </a:spcBef>
              <a:spcAft>
                <a:spcPts val="0"/>
              </a:spcAft>
              <a:buNone/>
            </a:pPr>
            <a:endParaRPr sz="1800" dirty="0">
              <a:latin typeface="Cambria"/>
              <a:ea typeface="Cambria"/>
              <a:cs typeface="Cambria"/>
              <a:sym typeface="Cambria"/>
            </a:endParaRPr>
          </a:p>
          <a:p>
            <a:pPr lvl="1" indent="398463">
              <a:spcBef>
                <a:spcPts val="45"/>
              </a:spcBef>
              <a:buSzPts val="1800"/>
              <a:buFont typeface="Arial"/>
              <a:buChar char="●"/>
            </a:pPr>
            <a:r>
              <a:rPr lang="en-US" sz="1800" b="1" dirty="0">
                <a:latin typeface="Cambria"/>
                <a:ea typeface="Cambria"/>
                <a:cs typeface="Cambria"/>
                <a:sym typeface="Cambria"/>
              </a:rPr>
              <a:t>Use Office Depot Ordering directions to create the order and submit for processing   </a:t>
            </a:r>
            <a:endParaRPr dirty="0"/>
          </a:p>
          <a:p>
            <a:pPr marL="0" lvl="0" indent="0" algn="l" rtl="0">
              <a:spcBef>
                <a:spcPts val="45"/>
              </a:spcBef>
              <a:spcAft>
                <a:spcPts val="0"/>
              </a:spcAft>
              <a:buNone/>
            </a:pPr>
            <a:r>
              <a:rPr lang="en-US" sz="1800" b="1" dirty="0">
                <a:latin typeface="Cambria"/>
                <a:ea typeface="Cambria"/>
                <a:cs typeface="Cambria"/>
                <a:sym typeface="Cambria"/>
              </a:rPr>
              <a:t>        in your building.</a:t>
            </a:r>
            <a:endParaRPr sz="1800" dirty="0">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xfrm>
            <a:off x="1595438" y="993444"/>
            <a:ext cx="9218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Charge Accounts</a:t>
            </a:r>
            <a:endParaRPr>
              <a:solidFill>
                <a:srgbClr val="0033CC"/>
              </a:solidFill>
            </a:endParaRPr>
          </a:p>
        </p:txBody>
      </p:sp>
      <p:sp>
        <p:nvSpPr>
          <p:cNvPr id="254" name="Google Shape;254;p15"/>
          <p:cNvSpPr txBox="1"/>
          <p:nvPr/>
        </p:nvSpPr>
        <p:spPr>
          <a:xfrm>
            <a:off x="1765963" y="1981200"/>
            <a:ext cx="9072880" cy="1120820"/>
          </a:xfrm>
          <a:prstGeom prst="rect">
            <a:avLst/>
          </a:prstGeom>
          <a:noFill/>
          <a:ln>
            <a:noFill/>
          </a:ln>
        </p:spPr>
        <p:txBody>
          <a:bodyPr spcFirstLastPara="1" wrap="square" lIns="0" tIns="12700" rIns="0" bIns="0" anchor="t" anchorCtr="0">
            <a:spAutoFit/>
          </a:bodyPr>
          <a:lstStyle/>
          <a:p>
            <a:pPr marL="379095" marR="2545715" lvl="0" indent="-367030" algn="l" rtl="0">
              <a:lnSpc>
                <a:spcPct val="100000"/>
              </a:lnSpc>
              <a:spcBef>
                <a:spcPts val="0"/>
              </a:spcBef>
              <a:spcAft>
                <a:spcPts val="0"/>
              </a:spcAft>
              <a:buSzPts val="1800"/>
              <a:buFont typeface="Arial"/>
              <a:buChar char="●"/>
            </a:pPr>
            <a:r>
              <a:rPr lang="en-US" sz="1800" b="1" dirty="0">
                <a:latin typeface="Cambria"/>
                <a:ea typeface="Cambria"/>
                <a:cs typeface="Cambria"/>
                <a:sym typeface="Cambria"/>
              </a:rPr>
              <a:t>The vendor will be continue to be Whit Davis. This account will stay open for charging to Greenbrier Schools.</a:t>
            </a:r>
            <a:endParaRPr sz="1800" dirty="0">
              <a:latin typeface="Cambria"/>
              <a:ea typeface="Cambria"/>
              <a:cs typeface="Cambria"/>
              <a:sym typeface="Cambria"/>
            </a:endParaRPr>
          </a:p>
          <a:p>
            <a:pPr marL="0" lvl="0" indent="0" algn="l" rtl="0">
              <a:lnSpc>
                <a:spcPct val="100000"/>
              </a:lnSpc>
              <a:spcBef>
                <a:spcPts val="45"/>
              </a:spcBef>
              <a:spcAft>
                <a:spcPts val="0"/>
              </a:spcAft>
              <a:buSzPts val="1800"/>
              <a:buFont typeface="Arial"/>
              <a:buNone/>
            </a:pPr>
            <a:endParaRPr sz="1800" dirty="0">
              <a:latin typeface="Cambria"/>
              <a:ea typeface="Cambria"/>
              <a:cs typeface="Cambria"/>
              <a:sym typeface="Cambria"/>
            </a:endParaRPr>
          </a:p>
          <a:p>
            <a:pPr marL="379095" marR="672465" lvl="0" indent="-367030" algn="l" rtl="0">
              <a:lnSpc>
                <a:spcPct val="100000"/>
              </a:lnSpc>
              <a:spcBef>
                <a:spcPts val="5"/>
              </a:spcBef>
              <a:spcAft>
                <a:spcPts val="0"/>
              </a:spcAft>
              <a:buSzPts val="1800"/>
              <a:buFont typeface="Arial"/>
              <a:buChar char="●"/>
            </a:pPr>
            <a:r>
              <a:rPr lang="en-US" sz="1800" b="1" dirty="0">
                <a:latin typeface="Cambria"/>
                <a:ea typeface="Cambria"/>
                <a:cs typeface="Cambria"/>
                <a:sym typeface="Cambria"/>
              </a:rPr>
              <a:t>There are no other district charge accounts.</a:t>
            </a:r>
            <a:endParaRPr sz="1800" dirty="0">
              <a:latin typeface="Cambria"/>
              <a:ea typeface="Cambria"/>
              <a:cs typeface="Cambria"/>
              <a:sym typeface="Cambri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6"/>
          <p:cNvSpPr txBox="1">
            <a:spLocks noGrp="1"/>
          </p:cNvSpPr>
          <p:nvPr>
            <p:ph type="title"/>
          </p:nvPr>
        </p:nvSpPr>
        <p:spPr>
          <a:xfrm>
            <a:off x="1595438" y="993444"/>
            <a:ext cx="9599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Recourse for Improper Use</a:t>
            </a:r>
            <a:endParaRPr>
              <a:solidFill>
                <a:srgbClr val="0033CC"/>
              </a:solidFill>
            </a:endParaRPr>
          </a:p>
        </p:txBody>
      </p:sp>
      <p:sp>
        <p:nvSpPr>
          <p:cNvPr id="260" name="Google Shape;260;p16"/>
          <p:cNvSpPr txBox="1"/>
          <p:nvPr/>
        </p:nvSpPr>
        <p:spPr>
          <a:xfrm>
            <a:off x="1595438" y="1752600"/>
            <a:ext cx="9509332" cy="2795637"/>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285750" lvl="0" indent="-285750" algn="l" rtl="0">
              <a:spcBef>
                <a:spcPts val="0"/>
              </a:spcBef>
              <a:spcAft>
                <a:spcPts val="0"/>
              </a:spcAft>
              <a:buSzPts val="2000"/>
              <a:buFont typeface="Arial"/>
              <a:buChar char="•"/>
            </a:pPr>
            <a:r>
              <a:rPr lang="en-US" sz="2000" b="1">
                <a:latin typeface="Cambria"/>
                <a:ea typeface="Cambria"/>
                <a:cs typeface="Cambria"/>
                <a:sym typeface="Cambria"/>
              </a:rPr>
              <a:t>Abuse and/or willful or negligent misuse of the Purchasing Card will be investigated and reviewed and may result in suspension or cancellation of the P-Card and could result in termination of employment and/or criminal prosecution as permitted by law. </a:t>
            </a:r>
            <a:endParaRPr/>
          </a:p>
          <a:p>
            <a:pPr marL="285750" lvl="0" indent="-158750" algn="l" rtl="0">
              <a:spcBef>
                <a:spcPts val="0"/>
              </a:spcBef>
              <a:spcAft>
                <a:spcPts val="0"/>
              </a:spcAft>
              <a:buSzPts val="2000"/>
              <a:buFont typeface="Arial"/>
              <a:buNone/>
            </a:pPr>
            <a:endParaRPr sz="2000" b="1">
              <a:latin typeface="Cambria"/>
              <a:ea typeface="Cambria"/>
              <a:cs typeface="Cambria"/>
              <a:sym typeface="Cambria"/>
            </a:endParaRPr>
          </a:p>
          <a:p>
            <a:pPr marL="285750" lvl="0" indent="-285750" algn="l" rtl="0">
              <a:spcBef>
                <a:spcPts val="0"/>
              </a:spcBef>
              <a:spcAft>
                <a:spcPts val="0"/>
              </a:spcAft>
              <a:buSzPts val="2000"/>
              <a:buFont typeface="Arial"/>
              <a:buChar char="•"/>
            </a:pPr>
            <a:r>
              <a:rPr lang="en-US" sz="2000" b="1">
                <a:latin typeface="Cambria"/>
                <a:ea typeface="Cambria"/>
                <a:cs typeface="Cambria"/>
                <a:sym typeface="Cambria"/>
              </a:rPr>
              <a:t>Attachment 4 will be completed for improper use.</a:t>
            </a:r>
            <a:endParaRPr/>
          </a:p>
          <a:p>
            <a:pPr marL="285750" lvl="0" indent="-158750" algn="l" rtl="0">
              <a:spcBef>
                <a:spcPts val="0"/>
              </a:spcBef>
              <a:spcAft>
                <a:spcPts val="0"/>
              </a:spcAft>
              <a:buSzPts val="2000"/>
              <a:buFont typeface="Arial"/>
              <a:buNone/>
            </a:pPr>
            <a:endParaRPr sz="200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1578813" y="356153"/>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dirty="0">
                <a:solidFill>
                  <a:srgbClr val="0033CC"/>
                </a:solidFill>
              </a:rPr>
              <a:t>Balancing Monthly Reports</a:t>
            </a:r>
            <a:endParaRPr dirty="0"/>
          </a:p>
        </p:txBody>
      </p:sp>
      <p:sp>
        <p:nvSpPr>
          <p:cNvPr id="266" name="Google Shape;266;p17"/>
          <p:cNvSpPr txBox="1"/>
          <p:nvPr/>
        </p:nvSpPr>
        <p:spPr>
          <a:xfrm>
            <a:off x="1799325" y="2014408"/>
            <a:ext cx="9544685" cy="4460195"/>
          </a:xfrm>
          <a:prstGeom prst="rect">
            <a:avLst/>
          </a:prstGeom>
          <a:noFill/>
          <a:ln>
            <a:noFill/>
          </a:ln>
        </p:spPr>
        <p:txBody>
          <a:bodyPr spcFirstLastPara="1" wrap="square" lIns="0" tIns="12700" rIns="0" bIns="0" anchor="t" anchorCtr="0">
            <a:spAutoFit/>
          </a:bodyPr>
          <a:lstStyle/>
          <a:p>
            <a:pPr marL="12700" marR="228600" lvl="0" indent="0" algn="l" rtl="0">
              <a:spcBef>
                <a:spcPts val="0"/>
              </a:spcBef>
              <a:spcAft>
                <a:spcPts val="0"/>
              </a:spcAft>
              <a:buNone/>
            </a:pPr>
            <a:r>
              <a:rPr lang="en-US" sz="2400" b="1" dirty="0">
                <a:latin typeface="Cambria"/>
                <a:ea typeface="Cambria"/>
                <a:cs typeface="Cambria"/>
                <a:sym typeface="Cambria"/>
              </a:rPr>
              <a:t>Each month, the Building Secretary/Program Director will be provided a statement of their sub-account activity.</a:t>
            </a:r>
            <a:r>
              <a:rPr lang="en-US" sz="2400" b="1" dirty="0">
                <a:solidFill>
                  <a:srgbClr val="303030"/>
                </a:solidFill>
                <a:latin typeface="Cambria"/>
                <a:ea typeface="Cambria"/>
                <a:cs typeface="Cambria"/>
                <a:sym typeface="Cambria"/>
              </a:rPr>
              <a:t> </a:t>
            </a:r>
            <a:r>
              <a:rPr lang="en-US" sz="2400" b="1" dirty="0">
                <a:latin typeface="Cambria"/>
                <a:ea typeface="Cambria"/>
                <a:cs typeface="Cambria"/>
                <a:sym typeface="Cambria"/>
              </a:rPr>
              <a:t>Balance &amp; reconcile the account, as often as needed, but at least once per month.</a:t>
            </a:r>
            <a:endParaRPr dirty="0"/>
          </a:p>
          <a:p>
            <a:pPr marL="0" lvl="0" indent="0" algn="l" rtl="0">
              <a:lnSpc>
                <a:spcPct val="100000"/>
              </a:lnSpc>
              <a:spcBef>
                <a:spcPts val="5"/>
              </a:spcBef>
              <a:spcAft>
                <a:spcPts val="0"/>
              </a:spcAft>
              <a:buNone/>
            </a:pPr>
            <a:endParaRPr sz="2450" b="1" dirty="0">
              <a:latin typeface="Cambria"/>
              <a:ea typeface="Cambria"/>
              <a:cs typeface="Cambria"/>
              <a:sym typeface="Cambria"/>
            </a:endParaRPr>
          </a:p>
          <a:p>
            <a:pPr marL="12700" marR="5080" lvl="0" indent="0" algn="l" rtl="0">
              <a:lnSpc>
                <a:spcPct val="100000"/>
              </a:lnSpc>
              <a:spcBef>
                <a:spcPts val="0"/>
              </a:spcBef>
              <a:spcAft>
                <a:spcPts val="0"/>
              </a:spcAft>
              <a:buNone/>
            </a:pPr>
            <a:r>
              <a:rPr lang="en-US" sz="2400" b="1" dirty="0">
                <a:latin typeface="Cambria"/>
                <a:ea typeface="Cambria"/>
                <a:cs typeface="Cambria"/>
                <a:sym typeface="Cambria"/>
              </a:rPr>
              <a:t>The Building Secretary/Program Director is responsible for balancing the monthly report to make sure you agree with the total.</a:t>
            </a:r>
            <a:endParaRPr sz="2400" b="1" dirty="0">
              <a:latin typeface="Cambria"/>
              <a:ea typeface="Cambria"/>
              <a:cs typeface="Cambria"/>
              <a:sym typeface="Cambria"/>
            </a:endParaRPr>
          </a:p>
          <a:p>
            <a:pPr marL="12700" marR="223520" lvl="0" indent="0" algn="l" rtl="0">
              <a:lnSpc>
                <a:spcPct val="100000"/>
              </a:lnSpc>
              <a:spcBef>
                <a:spcPts val="0"/>
              </a:spcBef>
              <a:spcAft>
                <a:spcPts val="0"/>
              </a:spcAft>
              <a:buNone/>
            </a:pPr>
            <a:r>
              <a:rPr lang="en-US" sz="2400" b="1" dirty="0">
                <a:latin typeface="Cambria"/>
                <a:ea typeface="Cambria"/>
                <a:cs typeface="Cambria"/>
                <a:sym typeface="Cambria"/>
              </a:rPr>
              <a:t>You should use the Arvest Purchasing Card Expenditure Tracking Log, Attachment 2(one for each card) to balance.</a:t>
            </a:r>
            <a:endParaRPr sz="2400" b="1" dirty="0">
              <a:latin typeface="Cambria"/>
              <a:ea typeface="Cambria"/>
              <a:cs typeface="Cambria"/>
              <a:sym typeface="Cambria"/>
            </a:endParaRPr>
          </a:p>
          <a:p>
            <a:pPr marL="0" lvl="0" indent="0" algn="l" rtl="0">
              <a:lnSpc>
                <a:spcPct val="100000"/>
              </a:lnSpc>
              <a:spcBef>
                <a:spcPts val="10"/>
              </a:spcBef>
              <a:spcAft>
                <a:spcPts val="0"/>
              </a:spcAft>
              <a:buNone/>
            </a:pPr>
            <a:endParaRPr sz="2450" b="1" dirty="0">
              <a:latin typeface="Cambria"/>
              <a:ea typeface="Cambria"/>
              <a:cs typeface="Cambria"/>
              <a:sym typeface="Cambria"/>
            </a:endParaRPr>
          </a:p>
          <a:p>
            <a:pPr marL="12700" marR="1051560" lvl="0" indent="0" algn="l" rtl="0">
              <a:lnSpc>
                <a:spcPct val="100000"/>
              </a:lnSpc>
              <a:spcBef>
                <a:spcPts val="0"/>
              </a:spcBef>
              <a:spcAft>
                <a:spcPts val="0"/>
              </a:spcAft>
              <a:buNone/>
            </a:pPr>
            <a:r>
              <a:rPr lang="en-US" sz="2400" b="1" dirty="0">
                <a:latin typeface="Cambria"/>
                <a:ea typeface="Cambria"/>
                <a:cs typeface="Cambria"/>
                <a:sym typeface="Cambria"/>
              </a:rPr>
              <a:t>If you do not agree, please notify Lisa Head immediately so that any discrepancy can be resolved.</a:t>
            </a:r>
            <a:endParaRPr sz="2400" b="1" dirty="0">
              <a:latin typeface="Cambria"/>
              <a:ea typeface="Cambria"/>
              <a:cs typeface="Cambria"/>
              <a:sym typeface="Cambria"/>
            </a:endParaRPr>
          </a:p>
        </p:txBody>
      </p:sp>
      <p:pic>
        <p:nvPicPr>
          <p:cNvPr id="267" name="Google Shape;267;p17"/>
          <p:cNvPicPr preferRelativeResize="0"/>
          <p:nvPr/>
        </p:nvPicPr>
        <p:blipFill rotWithShape="1">
          <a:blip r:embed="rId3">
            <a:alphaModFix/>
          </a:blip>
          <a:srcRect/>
          <a:stretch/>
        </p:blipFill>
        <p:spPr>
          <a:xfrm>
            <a:off x="8223250" y="152400"/>
            <a:ext cx="2676525" cy="15555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title"/>
          </p:nvPr>
        </p:nvSpPr>
        <p:spPr>
          <a:xfrm>
            <a:off x="1595438" y="993445"/>
            <a:ext cx="9675812"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rgbClr val="0033CC"/>
                </a:solidFill>
              </a:rPr>
              <a:t>Balancing the Statement</a:t>
            </a:r>
            <a:endParaRPr/>
          </a:p>
        </p:txBody>
      </p:sp>
      <p:grpSp>
        <p:nvGrpSpPr>
          <p:cNvPr id="273" name="Google Shape;273;p18"/>
          <p:cNvGrpSpPr/>
          <p:nvPr/>
        </p:nvGrpSpPr>
        <p:grpSpPr>
          <a:xfrm>
            <a:off x="2558914" y="1752600"/>
            <a:ext cx="2742413" cy="4459110"/>
            <a:chOff x="963476" y="0"/>
            <a:chExt cx="2742413" cy="4459110"/>
          </a:xfrm>
        </p:grpSpPr>
        <p:sp>
          <p:nvSpPr>
            <p:cNvPr id="274" name="Google Shape;274;p18"/>
            <p:cNvSpPr/>
            <p:nvPr/>
          </p:nvSpPr>
          <p:spPr>
            <a:xfrm>
              <a:off x="1559600" y="0"/>
              <a:ext cx="2146289" cy="2146616"/>
            </a:xfrm>
            <a:custGeom>
              <a:avLst/>
              <a:gdLst/>
              <a:ahLst/>
              <a:cxnLst/>
              <a:rect l="l" t="t" r="r" b="b"/>
              <a:pathLst>
                <a:path w="120000" h="120000" extrusionOk="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2034001" y="774993"/>
              <a:ext cx="1192651" cy="5961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txBox="1"/>
            <p:nvPr/>
          </p:nvSpPr>
          <p:spPr>
            <a:xfrm>
              <a:off x="2034001" y="774993"/>
              <a:ext cx="1192651" cy="596183"/>
            </a:xfrm>
            <a:prstGeom prst="rect">
              <a:avLst/>
            </a:prstGeom>
            <a:noFill/>
            <a:ln>
              <a:noFill/>
            </a:ln>
          </p:spPr>
          <p:txBody>
            <a:bodyPr spcFirstLastPara="1" wrap="square" lIns="6975" tIns="6975" rIns="6975" bIns="6975" anchor="ctr" anchorCtr="0">
              <a:noAutofit/>
            </a:bodyPr>
            <a:lstStyle/>
            <a:p>
              <a:pPr marL="0" lvl="0" indent="0" algn="ctr" rtl="0">
                <a:lnSpc>
                  <a:spcPct val="90000"/>
                </a:lnSpc>
                <a:spcBef>
                  <a:spcPts val="0"/>
                </a:spcBef>
                <a:spcAft>
                  <a:spcPts val="0"/>
                </a:spcAft>
                <a:buSzPts val="1100"/>
                <a:buFont typeface="Arial"/>
                <a:buNone/>
              </a:pPr>
              <a:r>
                <a:rPr lang="en-US" sz="1100">
                  <a:latin typeface="Calibri"/>
                  <a:ea typeface="Calibri"/>
                  <a:cs typeface="Calibri"/>
                  <a:sym typeface="Calibri"/>
                </a:rPr>
                <a:t>Last day of the month-end of bank statement</a:t>
              </a:r>
              <a:endParaRPr/>
            </a:p>
          </p:txBody>
        </p:sp>
        <p:sp>
          <p:nvSpPr>
            <p:cNvPr id="277" name="Google Shape;277;p18"/>
            <p:cNvSpPr/>
            <p:nvPr/>
          </p:nvSpPr>
          <p:spPr>
            <a:xfrm>
              <a:off x="963476" y="1233390"/>
              <a:ext cx="2146289" cy="2146616"/>
            </a:xfrm>
            <a:custGeom>
              <a:avLst/>
              <a:gdLst/>
              <a:ahLst/>
              <a:cxnLst/>
              <a:rect l="l" t="t" r="r" b="b"/>
              <a:pathLst>
                <a:path w="120000" h="120000" extrusionOk="0">
                  <a:moveTo>
                    <a:pt x="96481" y="23524"/>
                  </a:moveTo>
                  <a:lnTo>
                    <a:pt x="87165" y="32840"/>
                  </a:lnTo>
                  <a:cubicBezTo>
                    <a:pt x="75945" y="21617"/>
                    <a:pt x="58981" y="18448"/>
                    <a:pt x="44467" y="24865"/>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1440295" y="2015518"/>
              <a:ext cx="1192651" cy="5961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txBox="1"/>
            <p:nvPr/>
          </p:nvSpPr>
          <p:spPr>
            <a:xfrm>
              <a:off x="1440295" y="2015518"/>
              <a:ext cx="1192651" cy="596183"/>
            </a:xfrm>
            <a:prstGeom prst="rect">
              <a:avLst/>
            </a:prstGeom>
            <a:noFill/>
            <a:ln>
              <a:noFill/>
            </a:ln>
          </p:spPr>
          <p:txBody>
            <a:bodyPr spcFirstLastPara="1" wrap="square" lIns="6975" tIns="6975" rIns="6975" bIns="6975" anchor="ctr" anchorCtr="0">
              <a:noAutofit/>
            </a:bodyPr>
            <a:lstStyle/>
            <a:p>
              <a:pPr marL="0" lvl="0" indent="0" algn="ctr" rtl="0">
                <a:lnSpc>
                  <a:spcPct val="90000"/>
                </a:lnSpc>
                <a:spcBef>
                  <a:spcPts val="0"/>
                </a:spcBef>
                <a:spcAft>
                  <a:spcPts val="0"/>
                </a:spcAft>
                <a:buSzPts val="1100"/>
                <a:buFont typeface="Arial"/>
                <a:buNone/>
              </a:pPr>
              <a:r>
                <a:rPr lang="en-US" sz="1100" dirty="0">
                  <a:latin typeface="Calibri"/>
                  <a:ea typeface="Calibri"/>
                  <a:cs typeface="Calibri"/>
                  <a:sym typeface="Calibri"/>
                </a:rPr>
                <a:t>Statement available online-1</a:t>
              </a:r>
              <a:r>
                <a:rPr lang="en-US" sz="1100" baseline="30000" dirty="0">
                  <a:latin typeface="Calibri"/>
                  <a:ea typeface="Calibri"/>
                  <a:cs typeface="Calibri"/>
                  <a:sym typeface="Calibri"/>
                </a:rPr>
                <a:t>st</a:t>
              </a:r>
              <a:r>
                <a:rPr lang="en-US" sz="1100" dirty="0">
                  <a:latin typeface="Calibri"/>
                  <a:ea typeface="Calibri"/>
                  <a:cs typeface="Calibri"/>
                  <a:sym typeface="Calibri"/>
                </a:rPr>
                <a:t> day of next month</a:t>
              </a:r>
              <a:endParaRPr dirty="0"/>
            </a:p>
          </p:txBody>
        </p:sp>
        <p:sp>
          <p:nvSpPr>
            <p:cNvPr id="280" name="Google Shape;280;p18"/>
            <p:cNvSpPr/>
            <p:nvPr/>
          </p:nvSpPr>
          <p:spPr>
            <a:xfrm>
              <a:off x="1712360" y="2614376"/>
              <a:ext cx="1843995" cy="1844734"/>
            </a:xfrm>
            <a:prstGeom prst="blockArc">
              <a:avLst>
                <a:gd name="adj1" fmla="val 13500000"/>
                <a:gd name="adj2" fmla="val 10800000"/>
                <a:gd name="adj3" fmla="val 1274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2036822" y="3257826"/>
              <a:ext cx="1192651" cy="59618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8"/>
            <p:cNvSpPr txBox="1"/>
            <p:nvPr/>
          </p:nvSpPr>
          <p:spPr>
            <a:xfrm>
              <a:off x="2036822" y="3257826"/>
              <a:ext cx="1192651" cy="596183"/>
            </a:xfrm>
            <a:prstGeom prst="rect">
              <a:avLst/>
            </a:prstGeom>
            <a:noFill/>
            <a:ln>
              <a:noFill/>
            </a:ln>
          </p:spPr>
          <p:txBody>
            <a:bodyPr spcFirstLastPara="1" wrap="square" lIns="6975" tIns="6975" rIns="6975" bIns="6975" anchor="ctr" anchorCtr="0">
              <a:noAutofit/>
            </a:bodyPr>
            <a:lstStyle/>
            <a:p>
              <a:pPr marL="0" lvl="0" indent="0" algn="ctr" rtl="0">
                <a:lnSpc>
                  <a:spcPct val="90000"/>
                </a:lnSpc>
                <a:spcBef>
                  <a:spcPts val="0"/>
                </a:spcBef>
                <a:spcAft>
                  <a:spcPts val="0"/>
                </a:spcAft>
                <a:buSzPts val="1100"/>
                <a:buFont typeface="Arial"/>
                <a:buNone/>
              </a:pPr>
              <a:r>
                <a:rPr lang="en-US" sz="1100" dirty="0">
                  <a:latin typeface="Calibri"/>
                  <a:ea typeface="Calibri"/>
                  <a:cs typeface="Calibri"/>
                  <a:sym typeface="Calibri"/>
                </a:rPr>
                <a:t>Due to Admin office balanced on the 8</a:t>
              </a:r>
              <a:r>
                <a:rPr lang="en-US" sz="1100" baseline="30000" dirty="0">
                  <a:latin typeface="Calibri"/>
                  <a:ea typeface="Calibri"/>
                  <a:cs typeface="Calibri"/>
                  <a:sym typeface="Calibri"/>
                </a:rPr>
                <a:t>th</a:t>
              </a:r>
              <a:r>
                <a:rPr lang="en-US" sz="1100" dirty="0">
                  <a:latin typeface="Calibri"/>
                  <a:ea typeface="Calibri"/>
                  <a:cs typeface="Calibri"/>
                  <a:sym typeface="Calibri"/>
                </a:rPr>
                <a:t> of the month</a:t>
              </a:r>
              <a:endParaRPr dirty="0"/>
            </a:p>
          </p:txBody>
        </p:sp>
      </p:grpSp>
      <p:grpSp>
        <p:nvGrpSpPr>
          <p:cNvPr id="283" name="Google Shape;283;p18"/>
          <p:cNvGrpSpPr/>
          <p:nvPr/>
        </p:nvGrpSpPr>
        <p:grpSpPr>
          <a:xfrm>
            <a:off x="6394963" y="2816532"/>
            <a:ext cx="4875772" cy="2331243"/>
            <a:chOff x="513" y="1063933"/>
            <a:chExt cx="4875772" cy="2331243"/>
          </a:xfrm>
        </p:grpSpPr>
        <p:sp>
          <p:nvSpPr>
            <p:cNvPr id="284" name="Google Shape;284;p18"/>
            <p:cNvSpPr/>
            <p:nvPr/>
          </p:nvSpPr>
          <p:spPr>
            <a:xfrm rot="-5400000">
              <a:off x="513" y="1063933"/>
              <a:ext cx="2331243" cy="2331243"/>
            </a:xfrm>
            <a:prstGeom prst="downArrow">
              <a:avLst>
                <a:gd name="adj1" fmla="val 50000"/>
                <a:gd name="adj2" fmla="val 35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8"/>
            <p:cNvSpPr txBox="1"/>
            <p:nvPr/>
          </p:nvSpPr>
          <p:spPr>
            <a:xfrm>
              <a:off x="513" y="1646744"/>
              <a:ext cx="1923275" cy="1165621"/>
            </a:xfrm>
            <a:prstGeom prst="rect">
              <a:avLst/>
            </a:prstGeom>
            <a:noFill/>
            <a:ln>
              <a:noFill/>
            </a:ln>
          </p:spPr>
          <p:txBody>
            <a:bodyPr spcFirstLastPara="1" wrap="square" lIns="199125" tIns="199125" rIns="199125" bIns="199125" anchor="ctr" anchorCtr="0">
              <a:noAutofit/>
            </a:bodyPr>
            <a:lstStyle/>
            <a:p>
              <a:pPr marL="0" lvl="0" indent="0" algn="ctr" rtl="0">
                <a:lnSpc>
                  <a:spcPct val="90000"/>
                </a:lnSpc>
                <a:spcBef>
                  <a:spcPts val="0"/>
                </a:spcBef>
                <a:spcAft>
                  <a:spcPts val="0"/>
                </a:spcAft>
                <a:buClr>
                  <a:schemeClr val="lt1"/>
                </a:buClr>
                <a:buSzPts val="2800"/>
                <a:buFont typeface="Arial"/>
                <a:buNone/>
              </a:pPr>
              <a:r>
                <a:rPr lang="en-US" sz="2800">
                  <a:solidFill>
                    <a:schemeClr val="lt1"/>
                  </a:solidFill>
                  <a:latin typeface="Calibri"/>
                  <a:ea typeface="Calibri"/>
                  <a:cs typeface="Calibri"/>
                  <a:sym typeface="Calibri"/>
                </a:rPr>
                <a:t>Bank Statement</a:t>
              </a:r>
              <a:endParaRPr/>
            </a:p>
          </p:txBody>
        </p:sp>
        <p:sp>
          <p:nvSpPr>
            <p:cNvPr id="286" name="Google Shape;286;p18"/>
            <p:cNvSpPr/>
            <p:nvPr/>
          </p:nvSpPr>
          <p:spPr>
            <a:xfrm rot="5400000">
              <a:off x="2545042" y="1063933"/>
              <a:ext cx="2331243" cy="2331243"/>
            </a:xfrm>
            <a:prstGeom prst="downArrow">
              <a:avLst>
                <a:gd name="adj1" fmla="val 50000"/>
                <a:gd name="adj2" fmla="val 35000"/>
              </a:avLst>
            </a:prstGeom>
            <a:solidFill>
              <a:srgbClr val="4AA9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8"/>
            <p:cNvSpPr txBox="1"/>
            <p:nvPr/>
          </p:nvSpPr>
          <p:spPr>
            <a:xfrm>
              <a:off x="2953010" y="1646744"/>
              <a:ext cx="1923275" cy="1165621"/>
            </a:xfrm>
            <a:prstGeom prst="rect">
              <a:avLst/>
            </a:prstGeom>
            <a:noFill/>
            <a:ln>
              <a:noFill/>
            </a:ln>
          </p:spPr>
          <p:txBody>
            <a:bodyPr spcFirstLastPara="1" wrap="square" lIns="128000" tIns="128000" rIns="128000" bIns="128000" anchor="ctr" anchorCtr="0">
              <a:noAutofit/>
            </a:bodyPr>
            <a:lstStyle/>
            <a:p>
              <a:pPr marL="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Calibri"/>
                  <a:ea typeface="Calibri"/>
                  <a:cs typeface="Calibri"/>
                  <a:sym typeface="Calibri"/>
                </a:rPr>
                <a:t>Arvest Purchasing Card Expenditure Tracking Log</a:t>
              </a:r>
              <a:endParaRPr/>
            </a:p>
          </p:txBody>
        </p:sp>
      </p:grpSp>
      <p:sp>
        <p:nvSpPr>
          <p:cNvPr id="288" name="Google Shape;288;p18"/>
          <p:cNvSpPr txBox="1"/>
          <p:nvPr/>
        </p:nvSpPr>
        <p:spPr>
          <a:xfrm>
            <a:off x="8604250" y="3810000"/>
            <a:ext cx="457200" cy="369332"/>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US" sz="1800">
                <a:solidFill>
                  <a:srgbClr val="953734"/>
                </a:solidFill>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9"/>
          <p:cNvSpPr txBox="1">
            <a:spLocks noGrp="1"/>
          </p:cNvSpPr>
          <p:nvPr>
            <p:ph type="title"/>
          </p:nvPr>
        </p:nvSpPr>
        <p:spPr>
          <a:xfrm>
            <a:off x="1595438" y="993444"/>
            <a:ext cx="9218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Rewards</a:t>
            </a:r>
            <a:endParaRPr>
              <a:solidFill>
                <a:srgbClr val="0033CC"/>
              </a:solidFill>
            </a:endParaRPr>
          </a:p>
        </p:txBody>
      </p:sp>
      <p:sp>
        <p:nvSpPr>
          <p:cNvPr id="294" name="Google Shape;294;p19"/>
          <p:cNvSpPr txBox="1"/>
          <p:nvPr/>
        </p:nvSpPr>
        <p:spPr>
          <a:xfrm>
            <a:off x="1765962" y="1981200"/>
            <a:ext cx="9581487" cy="3341941"/>
          </a:xfrm>
          <a:prstGeom prst="rect">
            <a:avLst/>
          </a:prstGeom>
          <a:noFill/>
          <a:ln>
            <a:noFill/>
          </a:ln>
        </p:spPr>
        <p:txBody>
          <a:bodyPr spcFirstLastPara="1" wrap="square" lIns="0" tIns="12700" rIns="0" bIns="0" anchor="t" anchorCtr="0">
            <a:spAutoFit/>
          </a:bodyPr>
          <a:lstStyle/>
          <a:p>
            <a:pPr marL="12065" marR="2545715" lvl="0" indent="0" algn="l" rtl="0">
              <a:lnSpc>
                <a:spcPct val="100000"/>
              </a:lnSpc>
              <a:spcBef>
                <a:spcPts val="0"/>
              </a:spcBef>
              <a:spcAft>
                <a:spcPts val="0"/>
              </a:spcAft>
              <a:buNone/>
            </a:pPr>
            <a:r>
              <a:rPr lang="en-US" sz="3000" b="1">
                <a:latin typeface="Cambria"/>
                <a:ea typeface="Cambria"/>
                <a:cs typeface="Cambria"/>
                <a:sym typeface="Cambria"/>
              </a:rPr>
              <a:t>Your building/program will receive 1% cash back on purchases.</a:t>
            </a:r>
            <a:endParaRPr/>
          </a:p>
          <a:p>
            <a:pPr marL="12065" marR="2545715" lvl="0" indent="0" algn="l" rtl="0">
              <a:lnSpc>
                <a:spcPct val="100000"/>
              </a:lnSpc>
              <a:spcBef>
                <a:spcPts val="100"/>
              </a:spcBef>
              <a:spcAft>
                <a:spcPts val="0"/>
              </a:spcAft>
              <a:buNone/>
            </a:pPr>
            <a:endParaRPr sz="1500" b="1">
              <a:latin typeface="Cambria"/>
              <a:ea typeface="Cambria"/>
              <a:cs typeface="Cambria"/>
              <a:sym typeface="Cambria"/>
            </a:endParaRPr>
          </a:p>
          <a:p>
            <a:pPr marL="354965" marR="2545715" lvl="0" indent="-342900" algn="l" rtl="0">
              <a:lnSpc>
                <a:spcPct val="100000"/>
              </a:lnSpc>
              <a:spcBef>
                <a:spcPts val="100"/>
              </a:spcBef>
              <a:spcAft>
                <a:spcPts val="0"/>
              </a:spcAft>
              <a:buSzPts val="2000"/>
              <a:buFont typeface="Arial"/>
              <a:buChar char="•"/>
            </a:pPr>
            <a:r>
              <a:rPr lang="en-US" sz="2000" b="1">
                <a:latin typeface="Cambria"/>
                <a:ea typeface="Cambria"/>
                <a:cs typeface="Cambria"/>
                <a:sym typeface="Cambria"/>
              </a:rPr>
              <a:t>The automatic rebate will be paid within 3 business days after a statement cycle</a:t>
            </a:r>
            <a:endParaRPr/>
          </a:p>
          <a:p>
            <a:pPr marL="12065" marR="2545715" lvl="0" indent="0" algn="l" rtl="0">
              <a:lnSpc>
                <a:spcPct val="100000"/>
              </a:lnSpc>
              <a:spcBef>
                <a:spcPts val="100"/>
              </a:spcBef>
              <a:spcAft>
                <a:spcPts val="0"/>
              </a:spcAft>
              <a:buNone/>
            </a:pPr>
            <a:endParaRPr sz="1500" b="1">
              <a:latin typeface="Cambria"/>
              <a:ea typeface="Cambria"/>
              <a:cs typeface="Cambria"/>
              <a:sym typeface="Cambria"/>
            </a:endParaRPr>
          </a:p>
          <a:p>
            <a:pPr marL="354965" marR="2545715" lvl="0" indent="-342900" algn="l" rtl="0">
              <a:lnSpc>
                <a:spcPct val="100000"/>
              </a:lnSpc>
              <a:spcBef>
                <a:spcPts val="100"/>
              </a:spcBef>
              <a:spcAft>
                <a:spcPts val="0"/>
              </a:spcAft>
              <a:buSzPts val="2000"/>
              <a:buFont typeface="Arial"/>
              <a:buChar char="•"/>
            </a:pPr>
            <a:r>
              <a:rPr lang="en-US" sz="2000" b="1">
                <a:latin typeface="Cambria"/>
                <a:ea typeface="Cambria"/>
                <a:cs typeface="Cambria"/>
                <a:sym typeface="Cambria"/>
              </a:rPr>
              <a:t>The Accounts Payable department will process a journal entry to refund the cash back to the account that you spent it from.</a:t>
            </a:r>
            <a:endParaRPr sz="2000">
              <a:latin typeface="Cambria"/>
              <a:ea typeface="Cambria"/>
              <a:cs typeface="Cambria"/>
              <a:sym typeface="Cambria"/>
            </a:endParaRPr>
          </a:p>
          <a:p>
            <a:pPr marL="12065" marR="672465" lvl="0" indent="0" algn="l" rtl="0">
              <a:lnSpc>
                <a:spcPct val="100000"/>
              </a:lnSpc>
              <a:spcBef>
                <a:spcPts val="5"/>
              </a:spcBef>
              <a:spcAft>
                <a:spcPts val="0"/>
              </a:spcAft>
              <a:buNone/>
            </a:pPr>
            <a:endParaRPr sz="1800">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
          <p:cNvSpPr txBox="1">
            <a:spLocks noGrp="1"/>
          </p:cNvSpPr>
          <p:nvPr>
            <p:ph type="title"/>
          </p:nvPr>
        </p:nvSpPr>
        <p:spPr>
          <a:xfrm>
            <a:off x="1595438" y="993444"/>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Why Is This Important??</a:t>
            </a:r>
            <a:endParaRPr/>
          </a:p>
        </p:txBody>
      </p:sp>
      <p:sp>
        <p:nvSpPr>
          <p:cNvPr id="60" name="Google Shape;60;p2"/>
          <p:cNvSpPr txBox="1"/>
          <p:nvPr/>
        </p:nvSpPr>
        <p:spPr>
          <a:xfrm>
            <a:off x="1697789" y="1940966"/>
            <a:ext cx="9268661" cy="4524315"/>
          </a:xfrm>
          <a:prstGeom prst="rect">
            <a:avLst/>
          </a:prstGeom>
          <a:noFill/>
          <a:ln>
            <a:noFill/>
          </a:ln>
        </p:spPr>
        <p:txBody>
          <a:bodyPr spcFirstLastPara="1" wrap="square" lIns="0" tIns="78725" rIns="0" bIns="0" anchor="t" anchorCtr="0">
            <a:spAutoFit/>
          </a:bodyPr>
          <a:lstStyle/>
          <a:p>
            <a:pPr marL="396875" marR="5080" lvl="0" indent="-385763" algn="l" rtl="0">
              <a:lnSpc>
                <a:spcPct val="107894"/>
              </a:lnSpc>
              <a:spcBef>
                <a:spcPts val="0"/>
              </a:spcBef>
              <a:spcAft>
                <a:spcPts val="0"/>
              </a:spcAft>
              <a:buClr>
                <a:srgbClr val="444444"/>
              </a:buClr>
              <a:buSzPts val="3800"/>
              <a:buFont typeface="Arial"/>
              <a:buChar char="•"/>
            </a:pPr>
            <a:r>
              <a:rPr lang="en-US" sz="3800">
                <a:solidFill>
                  <a:srgbClr val="303030"/>
                </a:solidFill>
                <a:latin typeface="Cambria"/>
                <a:ea typeface="Cambria"/>
                <a:cs typeface="Cambria"/>
                <a:sym typeface="Cambria"/>
              </a:rPr>
              <a:t>Comply with ALL State and Federal Laws and School Board Policies</a:t>
            </a:r>
            <a:endParaRPr sz="3800">
              <a:latin typeface="Cambria"/>
              <a:ea typeface="Cambria"/>
              <a:cs typeface="Cambria"/>
              <a:sym typeface="Cambria"/>
            </a:endParaRPr>
          </a:p>
          <a:p>
            <a:pPr marL="0" lvl="0" indent="0" algn="l" rtl="0">
              <a:lnSpc>
                <a:spcPct val="100000"/>
              </a:lnSpc>
              <a:spcBef>
                <a:spcPts val="15"/>
              </a:spcBef>
              <a:spcAft>
                <a:spcPts val="0"/>
              </a:spcAft>
              <a:buClr>
                <a:srgbClr val="444444"/>
              </a:buClr>
              <a:buSzPts val="3050"/>
              <a:buFont typeface="Arial"/>
              <a:buNone/>
            </a:pPr>
            <a:endParaRPr sz="3050">
              <a:latin typeface="Cambria"/>
              <a:ea typeface="Cambria"/>
              <a:cs typeface="Cambria"/>
              <a:sym typeface="Cambria"/>
            </a:endParaRPr>
          </a:p>
          <a:p>
            <a:pPr marL="367030" lvl="0" indent="-354330" algn="l" rtl="0">
              <a:lnSpc>
                <a:spcPct val="100000"/>
              </a:lnSpc>
              <a:spcBef>
                <a:spcPts val="0"/>
              </a:spcBef>
              <a:spcAft>
                <a:spcPts val="0"/>
              </a:spcAft>
              <a:buClr>
                <a:srgbClr val="444444"/>
              </a:buClr>
              <a:buSzPts val="3800"/>
              <a:buFont typeface="Arial"/>
              <a:buChar char="•"/>
            </a:pPr>
            <a:r>
              <a:rPr lang="en-US" sz="3800">
                <a:solidFill>
                  <a:srgbClr val="303030"/>
                </a:solidFill>
                <a:latin typeface="Cambria"/>
                <a:ea typeface="Cambria"/>
                <a:cs typeface="Cambria"/>
                <a:sym typeface="Cambria"/>
              </a:rPr>
              <a:t>Comply with annual audit requirements</a:t>
            </a:r>
            <a:endParaRPr sz="3800">
              <a:solidFill>
                <a:srgbClr val="303030"/>
              </a:solidFill>
              <a:latin typeface="Cambria"/>
              <a:ea typeface="Cambria"/>
              <a:cs typeface="Cambria"/>
              <a:sym typeface="Cambria"/>
            </a:endParaRPr>
          </a:p>
          <a:p>
            <a:pPr marL="12700" lvl="0" indent="0" algn="l" rtl="0">
              <a:lnSpc>
                <a:spcPct val="100000"/>
              </a:lnSpc>
              <a:spcBef>
                <a:spcPts val="0"/>
              </a:spcBef>
              <a:spcAft>
                <a:spcPts val="0"/>
              </a:spcAft>
              <a:buNone/>
            </a:pPr>
            <a:endParaRPr sz="3800">
              <a:solidFill>
                <a:srgbClr val="303030"/>
              </a:solidFill>
              <a:latin typeface="Cambria"/>
              <a:ea typeface="Cambria"/>
              <a:cs typeface="Cambria"/>
              <a:sym typeface="Cambria"/>
            </a:endParaRPr>
          </a:p>
          <a:p>
            <a:pPr marL="367030" lvl="0" indent="-354330" algn="l" rtl="0">
              <a:lnSpc>
                <a:spcPct val="100000"/>
              </a:lnSpc>
              <a:spcBef>
                <a:spcPts val="0"/>
              </a:spcBef>
              <a:spcAft>
                <a:spcPts val="0"/>
              </a:spcAft>
              <a:buClr>
                <a:srgbClr val="444444"/>
              </a:buClr>
              <a:buSzPts val="3800"/>
              <a:buFont typeface="Arial"/>
              <a:buChar char="•"/>
            </a:pPr>
            <a:r>
              <a:rPr lang="en-US" sz="3800">
                <a:solidFill>
                  <a:srgbClr val="303030"/>
                </a:solidFill>
                <a:latin typeface="Cambria"/>
                <a:ea typeface="Cambria"/>
                <a:cs typeface="Cambria"/>
                <a:sym typeface="Cambria"/>
              </a:rPr>
              <a:t>This program isn’t intended to avoid or bypass appropriate purchasing or payment procedures.</a:t>
            </a:r>
            <a:endParaRPr sz="3800">
              <a:latin typeface="Cambria"/>
              <a:ea typeface="Cambria"/>
              <a:cs typeface="Cambria"/>
              <a:sym typeface="Cambria"/>
            </a:endParaRPr>
          </a:p>
        </p:txBody>
      </p:sp>
      <p:pic>
        <p:nvPicPr>
          <p:cNvPr id="61" name="Google Shape;61;p2"/>
          <p:cNvPicPr preferRelativeResize="0"/>
          <p:nvPr/>
        </p:nvPicPr>
        <p:blipFill rotWithShape="1">
          <a:blip r:embed="rId3">
            <a:alphaModFix/>
          </a:blip>
          <a:srcRect/>
          <a:stretch/>
        </p:blipFill>
        <p:spPr>
          <a:xfrm>
            <a:off x="8756650" y="76200"/>
            <a:ext cx="2057400" cy="2057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txBox="1">
            <a:spLocks noGrp="1"/>
          </p:cNvSpPr>
          <p:nvPr>
            <p:ph type="title"/>
          </p:nvPr>
        </p:nvSpPr>
        <p:spPr>
          <a:xfrm>
            <a:off x="1595438" y="993444"/>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Other Items</a:t>
            </a:r>
            <a:endParaRPr/>
          </a:p>
        </p:txBody>
      </p:sp>
      <p:sp>
        <p:nvSpPr>
          <p:cNvPr id="300" name="Google Shape;300;p20"/>
          <p:cNvSpPr txBox="1"/>
          <p:nvPr/>
        </p:nvSpPr>
        <p:spPr>
          <a:xfrm>
            <a:off x="1795974" y="2078208"/>
            <a:ext cx="9758045" cy="4090863"/>
          </a:xfrm>
          <a:prstGeom prst="rect">
            <a:avLst/>
          </a:prstGeom>
          <a:noFill/>
          <a:ln>
            <a:noFill/>
          </a:ln>
        </p:spPr>
        <p:txBody>
          <a:bodyPr spcFirstLastPara="1" wrap="square" lIns="0" tIns="12700" rIns="0" bIns="0" anchor="t" anchorCtr="0">
            <a:spAutoFit/>
          </a:bodyPr>
          <a:lstStyle/>
          <a:p>
            <a:pPr marL="424815" marR="223520" lvl="0" indent="-412750" algn="l" rtl="0">
              <a:lnSpc>
                <a:spcPct val="100000"/>
              </a:lnSpc>
              <a:spcBef>
                <a:spcPts val="0"/>
              </a:spcBef>
              <a:spcAft>
                <a:spcPts val="0"/>
              </a:spcAft>
              <a:buSzPts val="2400"/>
              <a:buFont typeface="Arial"/>
              <a:buChar char="●"/>
            </a:pPr>
            <a:r>
              <a:rPr lang="en-US" sz="2400" b="1">
                <a:latin typeface="Cambria"/>
                <a:ea typeface="Cambria"/>
                <a:cs typeface="Cambria"/>
                <a:sym typeface="Cambria"/>
              </a:rPr>
              <a:t>Lodging, Flights, &amp; Registration: purchase order must be in place before making the reservation with a P-Card</a:t>
            </a:r>
            <a:endParaRPr/>
          </a:p>
          <a:p>
            <a:pPr marL="354965" marR="223520" lvl="5" indent="-342900" algn="l" rtl="0">
              <a:spcBef>
                <a:spcPts val="0"/>
              </a:spcBef>
              <a:spcAft>
                <a:spcPts val="0"/>
              </a:spcAft>
              <a:buSzPts val="2450"/>
              <a:buFont typeface="Noto Sans Symbols"/>
              <a:buChar char="✔"/>
            </a:pPr>
            <a:r>
              <a:rPr lang="en-US" sz="2450">
                <a:latin typeface="Cambria"/>
                <a:ea typeface="Cambria"/>
                <a:cs typeface="Cambria"/>
                <a:sym typeface="Cambria"/>
              </a:rPr>
              <a:t>	Make sure to charge lodging incidentals to your personal card</a:t>
            </a:r>
            <a:endParaRPr/>
          </a:p>
          <a:p>
            <a:pPr marL="12065" marR="223520" lvl="0" indent="0" algn="l" rtl="0">
              <a:lnSpc>
                <a:spcPct val="100000"/>
              </a:lnSpc>
              <a:spcBef>
                <a:spcPts val="0"/>
              </a:spcBef>
              <a:spcAft>
                <a:spcPts val="0"/>
              </a:spcAft>
              <a:buNone/>
            </a:pPr>
            <a:endParaRPr sz="2450">
              <a:latin typeface="Cambria"/>
              <a:ea typeface="Cambria"/>
              <a:cs typeface="Cambria"/>
              <a:sym typeface="Cambria"/>
            </a:endParaRPr>
          </a:p>
          <a:p>
            <a:pPr marL="424815" marR="287655" lvl="0" indent="-412750" algn="l" rtl="0">
              <a:lnSpc>
                <a:spcPct val="100000"/>
              </a:lnSpc>
              <a:spcBef>
                <a:spcPts val="0"/>
              </a:spcBef>
              <a:spcAft>
                <a:spcPts val="0"/>
              </a:spcAft>
              <a:buSzPts val="2400"/>
              <a:buFont typeface="Arial"/>
              <a:buChar char="●"/>
            </a:pPr>
            <a:r>
              <a:rPr lang="en-US" sz="2400" b="1">
                <a:latin typeface="Cambria"/>
                <a:ea typeface="Cambria"/>
                <a:cs typeface="Cambria"/>
                <a:sym typeface="Cambria"/>
              </a:rPr>
              <a:t>Staff Trip Meals or Travel: purchase order must be in place before the trip and it will be reimbursed individually through a TR-1 (no P-Card needed, vendor is the employee)</a:t>
            </a:r>
            <a:endParaRPr/>
          </a:p>
          <a:p>
            <a:pPr marL="12065" marR="287655" lvl="0" indent="0" algn="l" rtl="0">
              <a:lnSpc>
                <a:spcPct val="100000"/>
              </a:lnSpc>
              <a:spcBef>
                <a:spcPts val="0"/>
              </a:spcBef>
              <a:spcAft>
                <a:spcPts val="0"/>
              </a:spcAft>
              <a:buNone/>
            </a:pPr>
            <a:endParaRPr sz="2400" b="1">
              <a:latin typeface="Cambria"/>
              <a:ea typeface="Cambria"/>
              <a:cs typeface="Cambria"/>
              <a:sym typeface="Cambria"/>
            </a:endParaRPr>
          </a:p>
          <a:p>
            <a:pPr marL="354965" marR="287655" lvl="2" indent="-342900" algn="l" rtl="0">
              <a:spcBef>
                <a:spcPts val="0"/>
              </a:spcBef>
              <a:spcAft>
                <a:spcPts val="0"/>
              </a:spcAft>
              <a:buClr>
                <a:srgbClr val="FF0000"/>
              </a:buClr>
              <a:buSzPts val="2400"/>
              <a:buFont typeface="Courier New"/>
              <a:buChar char="o"/>
            </a:pPr>
            <a:r>
              <a:rPr lang="en-US" sz="2400" b="1">
                <a:solidFill>
                  <a:srgbClr val="FF0000"/>
                </a:solidFill>
                <a:latin typeface="Cambria"/>
                <a:ea typeface="Cambria"/>
                <a:cs typeface="Cambria"/>
                <a:sym typeface="Cambria"/>
              </a:rPr>
              <a:t>	IMPORTANT: meals must have an itemized receipt to be considered payable by the district. A credit card receipt only showing a total is not sufficient.</a:t>
            </a:r>
            <a:endParaRPr sz="2400">
              <a:latin typeface="Cambria"/>
              <a:ea typeface="Cambria"/>
              <a:cs typeface="Cambria"/>
              <a:sym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title"/>
          </p:nvPr>
        </p:nvSpPr>
        <p:spPr>
          <a:xfrm>
            <a:off x="1595438" y="993444"/>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Travel</a:t>
            </a:r>
            <a:endParaRPr/>
          </a:p>
        </p:txBody>
      </p:sp>
      <p:sp>
        <p:nvSpPr>
          <p:cNvPr id="306" name="Google Shape;306;p21"/>
          <p:cNvSpPr txBox="1">
            <a:spLocks noGrp="1"/>
          </p:cNvSpPr>
          <p:nvPr>
            <p:ph type="body" idx="1"/>
          </p:nvPr>
        </p:nvSpPr>
        <p:spPr>
          <a:xfrm>
            <a:off x="1815275" y="2015423"/>
            <a:ext cx="9311640" cy="3413755"/>
          </a:xfrm>
          <a:prstGeom prst="rect">
            <a:avLst/>
          </a:prstGeom>
          <a:noFill/>
          <a:ln>
            <a:noFill/>
          </a:ln>
        </p:spPr>
        <p:txBody>
          <a:bodyPr spcFirstLastPara="1" wrap="square" lIns="0" tIns="12700" rIns="0" bIns="0" anchor="t" anchorCtr="0">
            <a:spAutoFit/>
          </a:bodyPr>
          <a:lstStyle/>
          <a:p>
            <a:pPr marL="355600" marR="380365" lvl="0" indent="-342900" algn="l" rtl="0">
              <a:lnSpc>
                <a:spcPct val="100000"/>
              </a:lnSpc>
              <a:spcBef>
                <a:spcPts val="0"/>
              </a:spcBef>
              <a:spcAft>
                <a:spcPts val="0"/>
              </a:spcAft>
              <a:buClr>
                <a:schemeClr val="dk1"/>
              </a:buClr>
              <a:buSzPts val="2200"/>
              <a:buFont typeface="Arial"/>
              <a:buChar char="•"/>
            </a:pPr>
            <a:r>
              <a:rPr lang="en-US"/>
              <a:t>Employees traveling on school business will be provided with a Travel Binder that will include all the paperwork they need for their trip.</a:t>
            </a:r>
            <a:endParaRPr/>
          </a:p>
          <a:p>
            <a:pPr marL="0" lvl="0" indent="0" algn="l" rtl="0">
              <a:lnSpc>
                <a:spcPct val="100000"/>
              </a:lnSpc>
              <a:spcBef>
                <a:spcPts val="0"/>
              </a:spcBef>
              <a:spcAft>
                <a:spcPts val="0"/>
              </a:spcAft>
              <a:buNone/>
            </a:pPr>
            <a:endParaRPr sz="2250"/>
          </a:p>
          <a:p>
            <a:pPr marL="355600" marR="85090" lvl="0" indent="-342900" algn="just" rtl="0">
              <a:lnSpc>
                <a:spcPct val="100000"/>
              </a:lnSpc>
              <a:spcBef>
                <a:spcPts val="0"/>
              </a:spcBef>
              <a:spcAft>
                <a:spcPts val="0"/>
              </a:spcAft>
              <a:buClr>
                <a:schemeClr val="dk1"/>
              </a:buClr>
              <a:buSzPts val="2200"/>
              <a:buFont typeface="Arial"/>
              <a:buChar char="•"/>
            </a:pPr>
            <a:r>
              <a:rPr lang="en-US"/>
              <a:t>A P-Card will need to be checked out the day before or the day of the trip to use for lodging expenses. The card must be returned to the Building Secretary the first business day following the end of the trip.</a:t>
            </a:r>
            <a:endParaRPr/>
          </a:p>
          <a:p>
            <a:pPr marL="0" lvl="0" indent="0" algn="l" rtl="0">
              <a:lnSpc>
                <a:spcPct val="100000"/>
              </a:lnSpc>
              <a:spcBef>
                <a:spcPts val="0"/>
              </a:spcBef>
              <a:spcAft>
                <a:spcPts val="0"/>
              </a:spcAft>
              <a:buNone/>
            </a:pPr>
            <a:endParaRPr sz="2250"/>
          </a:p>
          <a:p>
            <a:pPr marL="355600" marR="5080" lvl="0" indent="-342900" algn="just" rtl="0">
              <a:lnSpc>
                <a:spcPct val="100000"/>
              </a:lnSpc>
              <a:spcBef>
                <a:spcPts val="5"/>
              </a:spcBef>
              <a:spcAft>
                <a:spcPts val="0"/>
              </a:spcAft>
              <a:buClr>
                <a:schemeClr val="dk1"/>
              </a:buClr>
              <a:buSzPts val="2200"/>
              <a:buFont typeface="Cambria"/>
              <a:buChar char="•"/>
            </a:pPr>
            <a:r>
              <a:rPr lang="en-US"/>
              <a:t>The Travel Binder, along with all signed receipts, will also be turned in to the Building Secretary</a:t>
            </a:r>
            <a:endParaRPr/>
          </a:p>
        </p:txBody>
      </p:sp>
      <p:pic>
        <p:nvPicPr>
          <p:cNvPr id="307" name="Google Shape;307;p21"/>
          <p:cNvPicPr preferRelativeResize="0"/>
          <p:nvPr/>
        </p:nvPicPr>
        <p:blipFill rotWithShape="1">
          <a:blip r:embed="rId3">
            <a:alphaModFix/>
          </a:blip>
          <a:srcRect/>
          <a:stretch/>
        </p:blipFill>
        <p:spPr>
          <a:xfrm>
            <a:off x="6623050" y="4730090"/>
            <a:ext cx="3886200" cy="2268932"/>
          </a:xfrm>
          <a:prstGeom prst="rect">
            <a:avLst/>
          </a:prstGeom>
          <a:noFill/>
          <a:ln>
            <a:noFill/>
          </a:ln>
        </p:spPr>
      </p:pic>
      <p:sp>
        <p:nvSpPr>
          <p:cNvPr id="308" name="Google Shape;308;p21"/>
          <p:cNvSpPr txBox="1"/>
          <p:nvPr/>
        </p:nvSpPr>
        <p:spPr>
          <a:xfrm>
            <a:off x="6623050" y="7151180"/>
            <a:ext cx="3886200"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900" u="sng">
                <a:solidFill>
                  <a:schemeClr val="hlink"/>
                </a:solidFill>
                <a:hlinkClick r:id="rId4"/>
              </a:rPr>
              <a:t>This Photo</a:t>
            </a:r>
            <a:r>
              <a:rPr lang="en-US" sz="900"/>
              <a:t> by Unknown Author is licensed under </a:t>
            </a:r>
            <a:r>
              <a:rPr lang="en-US" sz="900" u="sng">
                <a:solidFill>
                  <a:schemeClr val="hlink"/>
                </a:solidFill>
                <a:hlinkClick r:id="rId5"/>
              </a:rPr>
              <a:t>CC BY-NC</a:t>
            </a:r>
            <a:endParaRPr sz="9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1595438" y="993444"/>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Questions??</a:t>
            </a:r>
            <a:endParaRPr/>
          </a:p>
        </p:txBody>
      </p:sp>
      <p:pic>
        <p:nvPicPr>
          <p:cNvPr id="314" name="Google Shape;314;p22"/>
          <p:cNvPicPr preferRelativeResize="0"/>
          <p:nvPr/>
        </p:nvPicPr>
        <p:blipFill rotWithShape="1">
          <a:blip r:embed="rId3">
            <a:alphaModFix/>
          </a:blip>
          <a:srcRect/>
          <a:stretch/>
        </p:blipFill>
        <p:spPr>
          <a:xfrm>
            <a:off x="1898650" y="2208239"/>
            <a:ext cx="8843468" cy="4649761"/>
          </a:xfrm>
          <a:prstGeom prst="rect">
            <a:avLst/>
          </a:prstGeom>
          <a:noFill/>
          <a:ln>
            <a:noFill/>
          </a:ln>
        </p:spPr>
      </p:pic>
      <p:sp>
        <p:nvSpPr>
          <p:cNvPr id="315" name="Google Shape;315;p22"/>
          <p:cNvSpPr txBox="1"/>
          <p:nvPr/>
        </p:nvSpPr>
        <p:spPr>
          <a:xfrm>
            <a:off x="3960318" y="6932639"/>
            <a:ext cx="6781800"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900" u="sng">
                <a:solidFill>
                  <a:schemeClr val="hlink"/>
                </a:solidFill>
                <a:hlinkClick r:id="rId4"/>
              </a:rPr>
              <a:t>This Photo</a:t>
            </a:r>
            <a:r>
              <a:rPr lang="en-US" sz="900"/>
              <a:t> by Unknown Author is licensed under </a:t>
            </a:r>
            <a:r>
              <a:rPr lang="en-US" sz="900" u="sng">
                <a:solidFill>
                  <a:schemeClr val="hlink"/>
                </a:solidFill>
                <a:hlinkClick r:id="rId5"/>
              </a:rPr>
              <a:t>CC BY-NC</a:t>
            </a:r>
            <a:endParaRPr sz="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1595438" y="993444"/>
            <a:ext cx="5296534" cy="57404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a:solidFill>
                  <a:srgbClr val="0033CC"/>
                </a:solidFill>
              </a:rPr>
              <a:t>Responsibilities</a:t>
            </a:r>
            <a:endParaRPr/>
          </a:p>
        </p:txBody>
      </p:sp>
      <p:sp>
        <p:nvSpPr>
          <p:cNvPr id="67" name="Google Shape;67;p3"/>
          <p:cNvSpPr txBox="1"/>
          <p:nvPr/>
        </p:nvSpPr>
        <p:spPr>
          <a:xfrm>
            <a:off x="1760054" y="1965147"/>
            <a:ext cx="9462000" cy="2094600"/>
          </a:xfrm>
          <a:prstGeom prst="rect">
            <a:avLst/>
          </a:prstGeom>
          <a:noFill/>
          <a:ln>
            <a:noFill/>
          </a:ln>
        </p:spPr>
        <p:txBody>
          <a:bodyPr spcFirstLastPara="1" wrap="square" lIns="0" tIns="12700" rIns="0" bIns="0" anchor="t" anchorCtr="0">
            <a:spAutoFit/>
          </a:bodyPr>
          <a:lstStyle/>
          <a:p>
            <a:pPr marL="355600" lvl="0" indent="-342900" algn="l" rtl="0">
              <a:lnSpc>
                <a:spcPct val="100000"/>
              </a:lnSpc>
              <a:spcBef>
                <a:spcPts val="0"/>
              </a:spcBef>
              <a:spcAft>
                <a:spcPts val="0"/>
              </a:spcAft>
              <a:buClr>
                <a:srgbClr val="444444"/>
              </a:buClr>
              <a:buSzPts val="2400"/>
              <a:buFont typeface="Arial"/>
              <a:buChar char="•"/>
            </a:pPr>
            <a:r>
              <a:rPr lang="en-US" sz="2400" b="1">
                <a:solidFill>
                  <a:srgbClr val="303030"/>
                </a:solidFill>
                <a:latin typeface="Cambria"/>
                <a:ea typeface="Cambria"/>
                <a:cs typeface="Cambria"/>
                <a:sym typeface="Cambria"/>
              </a:rPr>
              <a:t>Treat your P-Card account as if it were your own bank account</a:t>
            </a:r>
            <a:endParaRPr sz="2400" b="1">
              <a:solidFill>
                <a:srgbClr val="303030"/>
              </a:solidFill>
              <a:latin typeface="Cambria"/>
              <a:ea typeface="Cambria"/>
              <a:cs typeface="Cambria"/>
              <a:sym typeface="Cambria"/>
            </a:endParaRPr>
          </a:p>
          <a:p>
            <a:pPr marL="914400" lvl="1" indent="-381000" algn="l" rtl="0">
              <a:lnSpc>
                <a:spcPct val="100000"/>
              </a:lnSpc>
              <a:spcBef>
                <a:spcPts val="0"/>
              </a:spcBef>
              <a:spcAft>
                <a:spcPts val="0"/>
              </a:spcAft>
              <a:buClr>
                <a:srgbClr val="303030"/>
              </a:buClr>
              <a:buSzPts val="2400"/>
              <a:buFont typeface="Cambria"/>
              <a:buChar char="○"/>
            </a:pPr>
            <a:r>
              <a:rPr lang="en-US" sz="2400" b="1">
                <a:solidFill>
                  <a:srgbClr val="303030"/>
                </a:solidFill>
                <a:latin typeface="Cambria"/>
                <a:ea typeface="Cambria"/>
                <a:cs typeface="Cambria"/>
                <a:sym typeface="Cambria"/>
              </a:rPr>
              <a:t>Do NOT give your card to anyone else to use</a:t>
            </a:r>
            <a:endParaRPr sz="2400" b="1">
              <a:solidFill>
                <a:srgbClr val="303030"/>
              </a:solidFill>
              <a:latin typeface="Cambria"/>
              <a:ea typeface="Cambria"/>
              <a:cs typeface="Cambria"/>
              <a:sym typeface="Cambria"/>
            </a:endParaRPr>
          </a:p>
          <a:p>
            <a:pPr marL="0" lvl="0" indent="0" algn="l" rtl="0">
              <a:lnSpc>
                <a:spcPct val="100000"/>
              </a:lnSpc>
              <a:spcBef>
                <a:spcPts val="15"/>
              </a:spcBef>
              <a:spcAft>
                <a:spcPts val="0"/>
              </a:spcAft>
              <a:buNone/>
            </a:pPr>
            <a:endParaRPr sz="1950">
              <a:latin typeface="Cambria"/>
              <a:ea typeface="Cambria"/>
              <a:cs typeface="Cambria"/>
              <a:sym typeface="Cambria"/>
            </a:endParaRPr>
          </a:p>
          <a:p>
            <a:pPr marL="304800" lvl="0" indent="-292100" algn="l" rtl="0">
              <a:lnSpc>
                <a:spcPct val="100000"/>
              </a:lnSpc>
              <a:spcBef>
                <a:spcPts val="5"/>
              </a:spcBef>
              <a:spcAft>
                <a:spcPts val="0"/>
              </a:spcAft>
              <a:buClr>
                <a:srgbClr val="444444"/>
              </a:buClr>
              <a:buSzPts val="2400"/>
              <a:buFont typeface="Arial"/>
              <a:buChar char="•"/>
            </a:pPr>
            <a:r>
              <a:rPr lang="en-US" sz="2400" b="1">
                <a:solidFill>
                  <a:srgbClr val="303030"/>
                </a:solidFill>
                <a:latin typeface="Cambria"/>
                <a:ea typeface="Cambria"/>
                <a:cs typeface="Cambria"/>
                <a:sym typeface="Cambria"/>
              </a:rPr>
              <a:t>Report any suspected cases of theft or loss immediately</a:t>
            </a:r>
            <a:endParaRPr sz="2400" b="1">
              <a:solidFill>
                <a:srgbClr val="303030"/>
              </a:solidFill>
              <a:latin typeface="Cambria"/>
              <a:ea typeface="Cambria"/>
              <a:cs typeface="Cambria"/>
              <a:sym typeface="Cambria"/>
            </a:endParaRPr>
          </a:p>
          <a:p>
            <a:pPr marL="12700" lvl="0" indent="0" algn="l" rtl="0">
              <a:lnSpc>
                <a:spcPct val="100000"/>
              </a:lnSpc>
              <a:spcBef>
                <a:spcPts val="5"/>
              </a:spcBef>
              <a:spcAft>
                <a:spcPts val="0"/>
              </a:spcAft>
              <a:buNone/>
            </a:pPr>
            <a:endParaRPr sz="1950" b="1">
              <a:solidFill>
                <a:srgbClr val="303030"/>
              </a:solidFill>
              <a:latin typeface="Cambria"/>
              <a:ea typeface="Cambria"/>
              <a:cs typeface="Cambria"/>
              <a:sym typeface="Cambria"/>
            </a:endParaRPr>
          </a:p>
          <a:p>
            <a:pPr marL="304800" lvl="0" indent="-292100" algn="l" rtl="0">
              <a:lnSpc>
                <a:spcPct val="100000"/>
              </a:lnSpc>
              <a:spcBef>
                <a:spcPts val="5"/>
              </a:spcBef>
              <a:spcAft>
                <a:spcPts val="0"/>
              </a:spcAft>
              <a:buClr>
                <a:srgbClr val="444444"/>
              </a:buClr>
              <a:buSzPts val="2400"/>
              <a:buFont typeface="Arial"/>
              <a:buChar char="•"/>
            </a:pPr>
            <a:r>
              <a:rPr lang="en-US" sz="2400" b="1">
                <a:solidFill>
                  <a:srgbClr val="303030"/>
                </a:solidFill>
                <a:latin typeface="Cambria"/>
                <a:ea typeface="Cambria"/>
                <a:cs typeface="Cambria"/>
                <a:sym typeface="Cambria"/>
              </a:rPr>
              <a:t>Sign the back of the card before use (if the card is in your name)</a:t>
            </a:r>
            <a:endParaRPr sz="2400">
              <a:latin typeface="Cambria"/>
              <a:ea typeface="Cambria"/>
              <a:cs typeface="Cambria"/>
              <a:sym typeface="Cambria"/>
            </a:endParaRPr>
          </a:p>
        </p:txBody>
      </p:sp>
      <p:pic>
        <p:nvPicPr>
          <p:cNvPr id="68" name="Google Shape;68;p3"/>
          <p:cNvPicPr preferRelativeResize="0"/>
          <p:nvPr/>
        </p:nvPicPr>
        <p:blipFill rotWithShape="1">
          <a:blip r:embed="rId3">
            <a:alphaModFix/>
          </a:blip>
          <a:srcRect/>
          <a:stretch/>
        </p:blipFill>
        <p:spPr>
          <a:xfrm>
            <a:off x="7035525" y="4175613"/>
            <a:ext cx="4991100" cy="2682388"/>
          </a:xfrm>
          <a:prstGeom prst="rect">
            <a:avLst/>
          </a:prstGeom>
          <a:noFill/>
          <a:ln>
            <a:noFill/>
          </a:ln>
        </p:spPr>
      </p:pic>
      <p:sp>
        <p:nvSpPr>
          <p:cNvPr id="69" name="Google Shape;69;p3"/>
          <p:cNvSpPr txBox="1"/>
          <p:nvPr/>
        </p:nvSpPr>
        <p:spPr>
          <a:xfrm>
            <a:off x="6242050" y="6983674"/>
            <a:ext cx="4991100" cy="23083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900" u="sng">
                <a:solidFill>
                  <a:schemeClr val="hlink"/>
                </a:solidFill>
                <a:hlinkClick r:id="rId4"/>
              </a:rPr>
              <a:t>This Photo</a:t>
            </a:r>
            <a:r>
              <a:rPr lang="en-US" sz="900"/>
              <a:t> by Unknown Author is licensed under </a:t>
            </a:r>
            <a:r>
              <a:rPr lang="en-US" sz="900" u="sng">
                <a:solidFill>
                  <a:schemeClr val="hlink"/>
                </a:solidFill>
                <a:hlinkClick r:id="rId5"/>
              </a:rPr>
              <a:t>CC BY-SA</a:t>
            </a: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title"/>
          </p:nvPr>
        </p:nvSpPr>
        <p:spPr>
          <a:xfrm>
            <a:off x="1595438" y="993444"/>
            <a:ext cx="5296534" cy="57404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rgbClr val="0033CC"/>
                </a:solidFill>
              </a:rPr>
              <a:t>P-Card Use</a:t>
            </a:r>
            <a:endParaRPr/>
          </a:p>
        </p:txBody>
      </p:sp>
      <p:sp>
        <p:nvSpPr>
          <p:cNvPr id="75" name="Google Shape;75;p4"/>
          <p:cNvSpPr txBox="1">
            <a:spLocks noGrp="1"/>
          </p:cNvSpPr>
          <p:nvPr>
            <p:ph type="body" idx="1"/>
          </p:nvPr>
        </p:nvSpPr>
        <p:spPr>
          <a:xfrm>
            <a:off x="1822450" y="1752600"/>
            <a:ext cx="9311640" cy="4708981"/>
          </a:xfrm>
          <a:prstGeom prst="rect">
            <a:avLst/>
          </a:prstGeom>
          <a:noFill/>
          <a:ln>
            <a:noFill/>
          </a:ln>
        </p:spPr>
        <p:txBody>
          <a:bodyPr spcFirstLastPara="1" wrap="square" lIns="0" tIns="0" rIns="0" bIns="0" anchor="t" anchorCtr="0">
            <a:spAutoFit/>
          </a:bodyPr>
          <a:lstStyle/>
          <a:p>
            <a:pPr marL="342900" lvl="0" indent="-342900" algn="l" rtl="0">
              <a:spcBef>
                <a:spcPts val="0"/>
              </a:spcBef>
              <a:spcAft>
                <a:spcPts val="0"/>
              </a:spcAft>
              <a:buClr>
                <a:schemeClr val="dk1"/>
              </a:buClr>
              <a:buSzPts val="2400"/>
              <a:buFont typeface="Arial"/>
              <a:buChar char="•"/>
            </a:pPr>
            <a:r>
              <a:rPr lang="en-US" sz="2400" dirty="0"/>
              <a:t>P-Cards are used </a:t>
            </a:r>
            <a:endParaRPr dirty="0"/>
          </a:p>
          <a:p>
            <a:pPr marL="457200" lvl="1" indent="0" algn="l" rtl="0">
              <a:spcBef>
                <a:spcPts val="0"/>
              </a:spcBef>
              <a:spcAft>
                <a:spcPts val="0"/>
              </a:spcAft>
              <a:buSzPts val="2000"/>
            </a:pPr>
            <a:r>
              <a:rPr lang="en-US" sz="2000" b="1" dirty="0">
                <a:latin typeface="Cambria"/>
                <a:ea typeface="Cambria"/>
                <a:cs typeface="Cambria"/>
                <a:sym typeface="Cambria"/>
              </a:rPr>
              <a:t>If a vendor will not charge a fee for payment with the Arvest Card</a:t>
            </a:r>
            <a:endParaRPr dirty="0"/>
          </a:p>
          <a:p>
            <a:pPr marL="457200" lvl="1" indent="0" algn="l" rtl="0">
              <a:spcBef>
                <a:spcPts val="0"/>
              </a:spcBef>
              <a:spcAft>
                <a:spcPts val="0"/>
              </a:spcAft>
              <a:buNone/>
            </a:pPr>
            <a:endParaRPr sz="2000" b="1" dirty="0">
              <a:latin typeface="Cambria"/>
              <a:ea typeface="Cambria"/>
              <a:cs typeface="Cambria"/>
              <a:sym typeface="Cambria"/>
            </a:endParaRPr>
          </a:p>
          <a:p>
            <a:pPr marL="341313" lvl="1" indent="-341313" algn="l" rtl="0">
              <a:spcBef>
                <a:spcPts val="0"/>
              </a:spcBef>
              <a:spcAft>
                <a:spcPts val="0"/>
              </a:spcAft>
              <a:buSzPts val="2000"/>
              <a:buFont typeface="Arial"/>
              <a:buChar char="•"/>
            </a:pPr>
            <a:r>
              <a:rPr lang="en-US" sz="2000" b="1" dirty="0">
                <a:latin typeface="Cambria"/>
                <a:ea typeface="Cambria"/>
                <a:cs typeface="Cambria"/>
                <a:sym typeface="Cambria"/>
              </a:rPr>
              <a:t>P-Cards can be used anywhere Visa is accepted</a:t>
            </a:r>
            <a:endParaRPr dirty="0"/>
          </a:p>
          <a:p>
            <a:pPr marL="0" lvl="1" indent="0" algn="l" rtl="0">
              <a:spcBef>
                <a:spcPts val="0"/>
              </a:spcBef>
              <a:spcAft>
                <a:spcPts val="0"/>
              </a:spcAft>
              <a:buNone/>
            </a:pPr>
            <a:endParaRPr sz="2000" b="1" dirty="0">
              <a:latin typeface="Cambria"/>
              <a:ea typeface="Cambria"/>
              <a:cs typeface="Cambria"/>
              <a:sym typeface="Cambria"/>
            </a:endParaRPr>
          </a:p>
          <a:p>
            <a:pPr marL="341313" lvl="1" indent="-341313" algn="l" rtl="0">
              <a:spcBef>
                <a:spcPts val="0"/>
              </a:spcBef>
              <a:spcAft>
                <a:spcPts val="0"/>
              </a:spcAft>
              <a:buSzPts val="2000"/>
              <a:buFont typeface="Arial"/>
              <a:buChar char="•"/>
            </a:pPr>
            <a:r>
              <a:rPr lang="en-US" sz="2000" b="1" dirty="0">
                <a:latin typeface="Cambria"/>
                <a:ea typeface="Cambria"/>
                <a:cs typeface="Cambria"/>
                <a:sym typeface="Cambria"/>
              </a:rPr>
              <a:t>Run the P-Card as credit and NOT debit</a:t>
            </a:r>
            <a:endParaRPr dirty="0"/>
          </a:p>
          <a:p>
            <a:pPr marL="0" lvl="1" indent="0" algn="l" rtl="0">
              <a:spcBef>
                <a:spcPts val="0"/>
              </a:spcBef>
              <a:spcAft>
                <a:spcPts val="0"/>
              </a:spcAft>
              <a:buNone/>
            </a:pPr>
            <a:endParaRPr sz="2000" b="1" dirty="0">
              <a:latin typeface="Cambria"/>
              <a:ea typeface="Cambria"/>
              <a:cs typeface="Cambria"/>
              <a:sym typeface="Cambria"/>
            </a:endParaRPr>
          </a:p>
          <a:p>
            <a:pPr marL="341313" lvl="1" indent="-341313" algn="l" rtl="0">
              <a:spcBef>
                <a:spcPts val="0"/>
              </a:spcBef>
              <a:spcAft>
                <a:spcPts val="0"/>
              </a:spcAft>
              <a:buSzPts val="2000"/>
              <a:buFont typeface="Arial"/>
              <a:buChar char="•"/>
            </a:pPr>
            <a:r>
              <a:rPr lang="en-US" sz="2000" b="1" dirty="0">
                <a:latin typeface="Cambria"/>
                <a:ea typeface="Cambria"/>
                <a:cs typeface="Cambria"/>
                <a:sym typeface="Cambria"/>
              </a:rPr>
              <a:t>They are NOT for personal or unauthorized purchases</a:t>
            </a:r>
            <a:endParaRPr dirty="0"/>
          </a:p>
          <a:p>
            <a:pPr marL="0" lvl="1" indent="0" algn="l" rtl="0">
              <a:spcBef>
                <a:spcPts val="0"/>
              </a:spcBef>
              <a:spcAft>
                <a:spcPts val="0"/>
              </a:spcAft>
              <a:buNone/>
            </a:pPr>
            <a:endParaRPr sz="2000" b="1" dirty="0">
              <a:latin typeface="Cambria"/>
              <a:ea typeface="Cambria"/>
              <a:cs typeface="Cambria"/>
              <a:sym typeface="Cambria"/>
            </a:endParaRPr>
          </a:p>
          <a:p>
            <a:pPr marL="341313" lvl="1" indent="-341313" algn="l" rtl="0">
              <a:spcBef>
                <a:spcPts val="0"/>
              </a:spcBef>
              <a:spcAft>
                <a:spcPts val="0"/>
              </a:spcAft>
              <a:buSzPts val="2000"/>
              <a:buFont typeface="Arial"/>
              <a:buChar char="•"/>
            </a:pPr>
            <a:r>
              <a:rPr lang="en-US" sz="2000" b="1" dirty="0">
                <a:latin typeface="Cambria"/>
                <a:ea typeface="Cambria"/>
                <a:cs typeface="Cambria"/>
                <a:sym typeface="Cambria"/>
              </a:rPr>
              <a:t>All cards will be issued through the District Admin office with Attachment 1</a:t>
            </a:r>
            <a:endParaRPr dirty="0"/>
          </a:p>
          <a:p>
            <a:pPr marL="341313" lvl="1" indent="-214313" algn="l" rtl="0">
              <a:spcBef>
                <a:spcPts val="0"/>
              </a:spcBef>
              <a:spcAft>
                <a:spcPts val="0"/>
              </a:spcAft>
              <a:buSzPts val="2000"/>
              <a:buFont typeface="Arial"/>
              <a:buNone/>
            </a:pPr>
            <a:endParaRPr sz="2000" b="1" dirty="0">
              <a:latin typeface="Cambria"/>
              <a:ea typeface="Cambria"/>
              <a:cs typeface="Cambria"/>
              <a:sym typeface="Cambria"/>
            </a:endParaRPr>
          </a:p>
          <a:p>
            <a:pPr marL="341313" lvl="1" indent="-341313" algn="l" rtl="0">
              <a:spcBef>
                <a:spcPts val="0"/>
              </a:spcBef>
              <a:spcAft>
                <a:spcPts val="0"/>
              </a:spcAft>
              <a:buSzPts val="2000"/>
              <a:buFont typeface="Arial"/>
              <a:buChar char="•"/>
            </a:pPr>
            <a:r>
              <a:rPr lang="en-US" sz="2000" b="1" dirty="0">
                <a:latin typeface="Cambria"/>
                <a:ea typeface="Cambria"/>
                <a:cs typeface="Cambria"/>
                <a:sym typeface="Cambria"/>
              </a:rPr>
              <a:t>All staff MUST be trained and sign Attachment 3 before using a District P-Card</a:t>
            </a:r>
            <a:endParaRPr sz="2000" dirty="0">
              <a:latin typeface="Cambria"/>
              <a:ea typeface="Cambria"/>
              <a:cs typeface="Cambria"/>
              <a:sym typeface="Cambria"/>
            </a:endParaRPr>
          </a:p>
          <a:p>
            <a:pPr marL="800100" lvl="1" indent="-215900" algn="l" rtl="0">
              <a:spcBef>
                <a:spcPts val="0"/>
              </a:spcBef>
              <a:spcAft>
                <a:spcPts val="0"/>
              </a:spcAft>
              <a:buSzPts val="2000"/>
              <a:buFont typeface="Arial"/>
              <a:buNone/>
            </a:pPr>
            <a:endParaRPr sz="2000" dirty="0"/>
          </a:p>
          <a:p>
            <a:pPr marL="342900" lvl="0" indent="-203200" algn="l" rtl="0">
              <a:spcBef>
                <a:spcPts val="0"/>
              </a:spcBef>
              <a:spcAft>
                <a:spcPts val="0"/>
              </a:spcAft>
              <a:buClr>
                <a:schemeClr val="dk1"/>
              </a:buClr>
              <a:buSzPts val="2200"/>
              <a:buFont typeface="Arial"/>
              <a:buNone/>
            </a:pPr>
            <a:endParaRPr dirty="0"/>
          </a:p>
        </p:txBody>
      </p:sp>
      <p:pic>
        <p:nvPicPr>
          <p:cNvPr id="76" name="Google Shape;76;p4" descr="How to Apply for the Arvest Purchasing Visa Credit Card"/>
          <p:cNvPicPr preferRelativeResize="0"/>
          <p:nvPr/>
        </p:nvPicPr>
        <p:blipFill rotWithShape="1">
          <a:blip r:embed="rId3">
            <a:alphaModFix/>
          </a:blip>
          <a:srcRect/>
          <a:stretch/>
        </p:blipFill>
        <p:spPr>
          <a:xfrm>
            <a:off x="3956050" y="300972"/>
            <a:ext cx="1295400" cy="13849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title"/>
          </p:nvPr>
        </p:nvSpPr>
        <p:spPr>
          <a:xfrm>
            <a:off x="1603751" y="752375"/>
            <a:ext cx="96758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dirty="0">
                <a:solidFill>
                  <a:srgbClr val="0033CC"/>
                </a:solidFill>
              </a:rPr>
              <a:t>Purchase Orders &amp; P-Card Procedures</a:t>
            </a:r>
            <a:endParaRPr dirty="0">
              <a:solidFill>
                <a:srgbClr val="0033CC"/>
              </a:solidFill>
            </a:endParaRPr>
          </a:p>
        </p:txBody>
      </p:sp>
      <p:sp>
        <p:nvSpPr>
          <p:cNvPr id="82" name="Google Shape;82;p5"/>
          <p:cNvSpPr txBox="1"/>
          <p:nvPr/>
        </p:nvSpPr>
        <p:spPr>
          <a:xfrm>
            <a:off x="1517650" y="1676400"/>
            <a:ext cx="10073100" cy="6016500"/>
          </a:xfrm>
          <a:prstGeom prst="rect">
            <a:avLst/>
          </a:prstGeom>
          <a:noFill/>
          <a:ln>
            <a:noFill/>
          </a:ln>
        </p:spPr>
        <p:txBody>
          <a:bodyPr spcFirstLastPara="1" wrap="square" lIns="0" tIns="12700" rIns="0" bIns="0" anchor="t" anchorCtr="0">
            <a:spAutoFit/>
          </a:bodyPr>
          <a:lstStyle/>
          <a:p>
            <a:pPr marL="424815" marR="5080" lvl="0" indent="-412750" algn="l" rtl="0">
              <a:lnSpc>
                <a:spcPct val="100000"/>
              </a:lnSpc>
              <a:spcBef>
                <a:spcPts val="0"/>
              </a:spcBef>
              <a:spcAft>
                <a:spcPts val="0"/>
              </a:spcAft>
              <a:buSzPts val="2200"/>
              <a:buFont typeface="Arial"/>
              <a:buChar char="●"/>
            </a:pPr>
            <a:r>
              <a:rPr lang="en-US" sz="2200" b="1" dirty="0">
                <a:latin typeface="Cambria"/>
                <a:ea typeface="Cambria"/>
                <a:cs typeface="Cambria"/>
                <a:sym typeface="Cambria"/>
              </a:rPr>
              <a:t>A purchase order must be encumbered BEFORE a purchase is made or submitted</a:t>
            </a:r>
            <a:endParaRPr sz="2200" b="1" dirty="0">
              <a:latin typeface="Cambria"/>
              <a:ea typeface="Cambria"/>
              <a:cs typeface="Cambria"/>
              <a:sym typeface="Cambria"/>
            </a:endParaRPr>
          </a:p>
          <a:p>
            <a:pPr marL="12065" marR="5080" lvl="0" indent="0" algn="l" rtl="0">
              <a:lnSpc>
                <a:spcPct val="100000"/>
              </a:lnSpc>
              <a:spcBef>
                <a:spcPts val="100"/>
              </a:spcBef>
              <a:spcAft>
                <a:spcPts val="0"/>
              </a:spcAft>
              <a:buNone/>
            </a:pPr>
            <a:endParaRPr sz="2200" b="1" dirty="0">
              <a:latin typeface="Cambria"/>
              <a:ea typeface="Cambria"/>
              <a:cs typeface="Cambria"/>
              <a:sym typeface="Cambria"/>
            </a:endParaRPr>
          </a:p>
          <a:p>
            <a:pPr marL="424815" marR="5080" lvl="0" indent="-412750" algn="l" rtl="0">
              <a:spcBef>
                <a:spcPts val="100"/>
              </a:spcBef>
              <a:spcAft>
                <a:spcPts val="0"/>
              </a:spcAft>
              <a:buSzPts val="2200"/>
              <a:buFont typeface="Arial"/>
              <a:buChar char="●"/>
            </a:pPr>
            <a:r>
              <a:rPr lang="en-US" sz="2200" b="1" dirty="0">
                <a:latin typeface="Cambria"/>
                <a:ea typeface="Cambria"/>
                <a:cs typeface="Cambria"/>
                <a:sym typeface="Cambria"/>
              </a:rPr>
              <a:t>Submit a purchase requisition using vendor ARVEST BANK (#20197). In the description put the name of the vendor you will be making the purchase from. (multiple vendors can be listed)</a:t>
            </a:r>
            <a:endParaRPr dirty="0"/>
          </a:p>
          <a:p>
            <a:pPr marL="12065" marR="5080" lvl="0" indent="0" algn="l" rtl="0">
              <a:spcBef>
                <a:spcPts val="100"/>
              </a:spcBef>
              <a:spcAft>
                <a:spcPts val="0"/>
              </a:spcAft>
              <a:buNone/>
            </a:pPr>
            <a:endParaRPr sz="2200" b="1" dirty="0">
              <a:latin typeface="Cambria"/>
              <a:ea typeface="Cambria"/>
              <a:cs typeface="Cambria"/>
              <a:sym typeface="Cambria"/>
            </a:endParaRPr>
          </a:p>
          <a:p>
            <a:pPr marL="424815" marR="5080" lvl="0" indent="-412750" algn="l" rtl="0">
              <a:spcBef>
                <a:spcPts val="100"/>
              </a:spcBef>
              <a:spcAft>
                <a:spcPts val="0"/>
              </a:spcAft>
              <a:buSzPts val="2200"/>
              <a:buFont typeface="Arial"/>
              <a:buChar char="●"/>
            </a:pPr>
            <a:r>
              <a:rPr lang="en-US" sz="2200" b="1" dirty="0">
                <a:latin typeface="Cambria"/>
                <a:ea typeface="Cambria"/>
                <a:cs typeface="Cambria"/>
                <a:sym typeface="Cambria"/>
              </a:rPr>
              <a:t>Once purchase order is issued, bring a copy of the PO to the Building Secretary to check out an P-Card. (continue using a purple copy if you want to keep it open)</a:t>
            </a:r>
            <a:endParaRPr dirty="0"/>
          </a:p>
          <a:p>
            <a:pPr marL="12065" marR="5080" lvl="0" indent="0" algn="l" rtl="0">
              <a:spcBef>
                <a:spcPts val="100"/>
              </a:spcBef>
              <a:spcAft>
                <a:spcPts val="0"/>
              </a:spcAft>
              <a:buNone/>
            </a:pPr>
            <a:endParaRPr sz="2200" b="1" dirty="0">
              <a:latin typeface="Cambria"/>
              <a:ea typeface="Cambria"/>
              <a:cs typeface="Cambria"/>
              <a:sym typeface="Cambria"/>
            </a:endParaRPr>
          </a:p>
          <a:p>
            <a:pPr marL="424815" marR="5080" lvl="0" indent="-412750" algn="l" rtl="0">
              <a:spcBef>
                <a:spcPts val="100"/>
              </a:spcBef>
              <a:spcAft>
                <a:spcPts val="0"/>
              </a:spcAft>
              <a:buSzPts val="2200"/>
              <a:buFont typeface="Arial"/>
              <a:buChar char="●"/>
            </a:pPr>
            <a:r>
              <a:rPr lang="en-US" sz="2200" b="1" dirty="0">
                <a:latin typeface="Cambria"/>
                <a:ea typeface="Cambria"/>
                <a:cs typeface="Cambria"/>
                <a:sym typeface="Cambria"/>
              </a:rPr>
              <a:t>Online-Name is the name on the card and address is 4 School Drive Greenbrier, AR 72058</a:t>
            </a:r>
            <a:endParaRPr sz="2200" b="1" dirty="0">
              <a:latin typeface="Cambria"/>
              <a:ea typeface="Cambria"/>
              <a:cs typeface="Cambria"/>
              <a:sym typeface="Cambria"/>
            </a:endParaRPr>
          </a:p>
          <a:p>
            <a:pPr marL="424815" marR="5080" lvl="0" indent="-260350" algn="l" rtl="0">
              <a:spcBef>
                <a:spcPts val="100"/>
              </a:spcBef>
              <a:spcAft>
                <a:spcPts val="0"/>
              </a:spcAft>
              <a:buSzPts val="2400"/>
              <a:buFont typeface="Arial"/>
              <a:buNone/>
            </a:pPr>
            <a:endParaRPr sz="2400" dirty="0">
              <a:latin typeface="Cambria"/>
              <a:ea typeface="Cambria"/>
              <a:cs typeface="Cambria"/>
              <a:sym typeface="Cambria"/>
            </a:endParaRPr>
          </a:p>
          <a:p>
            <a:pPr marL="424815" marR="5080" lvl="0" indent="-260350" algn="l" rtl="0">
              <a:spcBef>
                <a:spcPts val="100"/>
              </a:spcBef>
              <a:spcAft>
                <a:spcPts val="0"/>
              </a:spcAft>
              <a:buSzPts val="2400"/>
              <a:buFont typeface="Arial"/>
              <a:buNone/>
            </a:pPr>
            <a:endParaRPr sz="2400" dirty="0">
              <a:latin typeface="Cambria"/>
              <a:ea typeface="Cambria"/>
              <a:cs typeface="Cambria"/>
              <a:sym typeface="Cambria"/>
            </a:endParaRPr>
          </a:p>
          <a:p>
            <a:pPr marL="424815" marR="5080" lvl="0" indent="-260350" algn="l" rtl="0">
              <a:lnSpc>
                <a:spcPct val="100000"/>
              </a:lnSpc>
              <a:spcBef>
                <a:spcPts val="100"/>
              </a:spcBef>
              <a:spcAft>
                <a:spcPts val="0"/>
              </a:spcAft>
              <a:buSzPts val="2400"/>
              <a:buFont typeface="Arial"/>
              <a:buNone/>
            </a:pPr>
            <a:endParaRPr sz="2400" dirty="0">
              <a:latin typeface="Cambria"/>
              <a:ea typeface="Cambria"/>
              <a:cs typeface="Cambria"/>
              <a:sym typeface="Cambria"/>
            </a:endParaRPr>
          </a:p>
          <a:p>
            <a:pPr marL="0" lvl="0" indent="0" algn="l" rtl="0">
              <a:lnSpc>
                <a:spcPct val="100000"/>
              </a:lnSpc>
              <a:spcBef>
                <a:spcPts val="5"/>
              </a:spcBef>
              <a:spcAft>
                <a:spcPts val="0"/>
              </a:spcAft>
              <a:buNone/>
            </a:pPr>
            <a:endParaRPr sz="2450" dirty="0">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1669100" y="380700"/>
            <a:ext cx="9599612" cy="56682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dirty="0">
                <a:solidFill>
                  <a:srgbClr val="0033CC"/>
                </a:solidFill>
              </a:rPr>
              <a:t>Purchase Orders &amp; P-Card Procedures-Continued</a:t>
            </a:r>
            <a:endParaRPr dirty="0">
              <a:solidFill>
                <a:srgbClr val="0033CC"/>
              </a:solidFill>
            </a:endParaRPr>
          </a:p>
        </p:txBody>
      </p:sp>
      <p:sp>
        <p:nvSpPr>
          <p:cNvPr id="88" name="Google Shape;88;p6"/>
          <p:cNvSpPr txBox="1"/>
          <p:nvPr/>
        </p:nvSpPr>
        <p:spPr>
          <a:xfrm>
            <a:off x="1669100" y="1752600"/>
            <a:ext cx="9435900" cy="4724700"/>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dirty="0">
              <a:latin typeface="Cambria"/>
              <a:ea typeface="Cambria"/>
              <a:cs typeface="Cambria"/>
              <a:sym typeface="Cambria"/>
            </a:endParaRPr>
          </a:p>
          <a:p>
            <a:pPr marL="457200" lvl="0" indent="-355600" algn="l" rtl="0">
              <a:spcBef>
                <a:spcPts val="55"/>
              </a:spcBef>
              <a:spcAft>
                <a:spcPts val="0"/>
              </a:spcAft>
              <a:buClr>
                <a:schemeClr val="dk1"/>
              </a:buClr>
              <a:buSzPts val="2000"/>
              <a:buFont typeface="Cambria"/>
              <a:buChar char="●"/>
            </a:pPr>
            <a:r>
              <a:rPr lang="en-US" sz="2000" b="1" dirty="0">
                <a:solidFill>
                  <a:schemeClr val="dk1"/>
                </a:solidFill>
                <a:latin typeface="Cambria"/>
                <a:ea typeface="Cambria"/>
                <a:cs typeface="Cambria"/>
                <a:sym typeface="Cambria"/>
              </a:rPr>
              <a:t>Contact the Building Principal/Program Director with your PO number and the amount of the PO to add to the P-Card (additional must be added for incidentals at a hotel)</a:t>
            </a:r>
            <a:endParaRPr sz="2000" b="1" dirty="0">
              <a:solidFill>
                <a:schemeClr val="dk1"/>
              </a:solidFill>
              <a:latin typeface="Cambria"/>
              <a:ea typeface="Cambria"/>
              <a:cs typeface="Cambria"/>
              <a:sym typeface="Cambria"/>
            </a:endParaRPr>
          </a:p>
          <a:p>
            <a:pPr marL="457200" lvl="0" indent="0" algn="l" rtl="0">
              <a:spcBef>
                <a:spcPts val="55"/>
              </a:spcBef>
              <a:spcAft>
                <a:spcPts val="0"/>
              </a:spcAft>
              <a:buNone/>
            </a:pPr>
            <a:endParaRPr sz="2200" b="1" dirty="0">
              <a:solidFill>
                <a:schemeClr val="dk1"/>
              </a:solidFill>
              <a:latin typeface="Cambria"/>
              <a:ea typeface="Cambria"/>
              <a:cs typeface="Cambria"/>
              <a:sym typeface="Cambria"/>
            </a:endParaRPr>
          </a:p>
          <a:p>
            <a:pPr marL="457200" lvl="0" indent="-355600" algn="l" rtl="0">
              <a:spcBef>
                <a:spcPts val="55"/>
              </a:spcBef>
              <a:spcAft>
                <a:spcPts val="0"/>
              </a:spcAft>
              <a:buSzPts val="2000"/>
              <a:buFont typeface="Cambria"/>
              <a:buChar char="●"/>
            </a:pPr>
            <a:r>
              <a:rPr lang="en-US" sz="2000" b="1" dirty="0">
                <a:latin typeface="Cambria"/>
                <a:ea typeface="Cambria"/>
                <a:cs typeface="Cambria"/>
                <a:sym typeface="Cambria"/>
              </a:rPr>
              <a:t>Use P-Card to make purchase (usually within 24 hours of card check out)</a:t>
            </a:r>
            <a:endParaRPr dirty="0"/>
          </a:p>
          <a:p>
            <a:pPr marL="914400" lvl="1" indent="-355600" algn="l" rtl="0">
              <a:spcBef>
                <a:spcPts val="0"/>
              </a:spcBef>
              <a:spcAft>
                <a:spcPts val="0"/>
              </a:spcAft>
              <a:buSzPts val="2000"/>
              <a:buFont typeface="Cambria"/>
              <a:buChar char="○"/>
            </a:pPr>
            <a:r>
              <a:rPr lang="en-US" sz="2000" b="1" dirty="0">
                <a:latin typeface="Cambria"/>
                <a:ea typeface="Cambria"/>
                <a:cs typeface="Cambria"/>
                <a:sym typeface="Cambria"/>
              </a:rPr>
              <a:t>Delivery should ONLY be to Greenbrier School District addresses</a:t>
            </a:r>
            <a:endParaRPr sz="2000" dirty="0">
              <a:latin typeface="Cambria"/>
              <a:ea typeface="Cambria"/>
              <a:cs typeface="Cambria"/>
              <a:sym typeface="Cambria"/>
            </a:endParaRPr>
          </a:p>
          <a:p>
            <a:pPr marL="0" lvl="0" indent="0" algn="l" rtl="0">
              <a:spcBef>
                <a:spcPts val="55"/>
              </a:spcBef>
              <a:spcAft>
                <a:spcPts val="0"/>
              </a:spcAft>
              <a:buSzPts val="2000"/>
              <a:buFont typeface="Arial"/>
              <a:buNone/>
            </a:pPr>
            <a:endParaRPr sz="2000" b="1" dirty="0">
              <a:latin typeface="Cambria"/>
              <a:ea typeface="Cambria"/>
              <a:cs typeface="Cambria"/>
              <a:sym typeface="Cambria"/>
            </a:endParaRPr>
          </a:p>
          <a:p>
            <a:pPr marL="457200" lvl="0" indent="-355600" algn="l" rtl="0">
              <a:spcBef>
                <a:spcPts val="55"/>
              </a:spcBef>
              <a:spcAft>
                <a:spcPts val="0"/>
              </a:spcAft>
              <a:buSzPts val="2000"/>
              <a:buFont typeface="Cambria"/>
              <a:buChar char="●"/>
            </a:pPr>
            <a:r>
              <a:rPr lang="en-US" sz="2000" b="1" dirty="0">
                <a:latin typeface="Cambria"/>
                <a:ea typeface="Cambria"/>
                <a:cs typeface="Cambria"/>
                <a:sym typeface="Cambria"/>
              </a:rPr>
              <a:t>Once order is placed, return P-Card to the Building Secretary/Program Director</a:t>
            </a:r>
            <a:endParaRPr dirty="0"/>
          </a:p>
          <a:p>
            <a:pPr marL="0" lvl="0" indent="0" algn="l" rtl="0">
              <a:spcBef>
                <a:spcPts val="55"/>
              </a:spcBef>
              <a:spcAft>
                <a:spcPts val="0"/>
              </a:spcAft>
              <a:buNone/>
            </a:pPr>
            <a:endParaRPr sz="2000" dirty="0">
              <a:latin typeface="Cambria"/>
              <a:ea typeface="Cambria"/>
              <a:cs typeface="Cambria"/>
              <a:sym typeface="Cambria"/>
            </a:endParaRPr>
          </a:p>
          <a:p>
            <a:pPr marL="457200" lvl="0" indent="-355600" algn="l" rtl="0">
              <a:spcBef>
                <a:spcPts val="55"/>
              </a:spcBef>
              <a:spcAft>
                <a:spcPts val="0"/>
              </a:spcAft>
              <a:buSzPts val="2000"/>
              <a:buFont typeface="Cambria"/>
              <a:buChar char="●"/>
            </a:pPr>
            <a:r>
              <a:rPr lang="en-US" sz="2000" b="1" dirty="0">
                <a:latin typeface="Cambria"/>
                <a:ea typeface="Cambria"/>
                <a:cs typeface="Cambria"/>
                <a:sym typeface="Cambria"/>
              </a:rPr>
              <a:t>When order is received, inspect the goods, sign and date the purchase order and the invoice and return to the building secretary for payment processing</a:t>
            </a:r>
            <a:endParaRPr sz="2000" dirty="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dirty="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dirty="0">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p:nvPr/>
        </p:nvSpPr>
        <p:spPr>
          <a:xfrm>
            <a:off x="1595438" y="1752600"/>
            <a:ext cx="9509332" cy="961802"/>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0" lvl="2" indent="0" algn="l" rtl="0">
              <a:spcBef>
                <a:spcPts val="55"/>
              </a:spcBef>
              <a:spcAft>
                <a:spcPts val="0"/>
              </a:spcAft>
              <a:buNone/>
            </a:pPr>
            <a:endParaRPr sz="200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a:latin typeface="Cambria"/>
              <a:ea typeface="Cambria"/>
              <a:cs typeface="Cambria"/>
              <a:sym typeface="Cambria"/>
            </a:endParaRPr>
          </a:p>
        </p:txBody>
      </p:sp>
      <p:grpSp>
        <p:nvGrpSpPr>
          <p:cNvPr id="94" name="Google Shape;94;p7"/>
          <p:cNvGrpSpPr/>
          <p:nvPr/>
        </p:nvGrpSpPr>
        <p:grpSpPr>
          <a:xfrm>
            <a:off x="1607573" y="761999"/>
            <a:ext cx="9651543" cy="4376421"/>
            <a:chOff x="12134" y="609599"/>
            <a:chExt cx="9651543" cy="4376421"/>
          </a:xfrm>
        </p:grpSpPr>
        <p:sp>
          <p:nvSpPr>
            <p:cNvPr id="95" name="Google Shape;95;p7"/>
            <p:cNvSpPr/>
            <p:nvPr/>
          </p:nvSpPr>
          <p:spPr>
            <a:xfrm>
              <a:off x="2799797" y="1446438"/>
              <a:ext cx="595216" cy="387489"/>
            </a:xfrm>
            <a:custGeom>
              <a:avLst/>
              <a:gdLst/>
              <a:ahLst/>
              <a:cxnLst/>
              <a:rect l="l" t="t" r="r" b="b"/>
              <a:pathLst>
                <a:path w="120000" h="120000" extrusionOk="0">
                  <a:moveTo>
                    <a:pt x="0" y="120000"/>
                  </a:moveTo>
                  <a:lnTo>
                    <a:pt x="63447" y="120000"/>
                  </a:lnTo>
                  <a:lnTo>
                    <a:pt x="63447" y="0"/>
                  </a:lnTo>
                  <a:lnTo>
                    <a:pt x="120000" y="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txBox="1"/>
            <p:nvPr/>
          </p:nvSpPr>
          <p:spPr>
            <a:xfrm>
              <a:off x="3079004" y="1636972"/>
              <a:ext cx="36803"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97" name="Google Shape;97;p7"/>
            <p:cNvSpPr/>
            <p:nvPr/>
          </p:nvSpPr>
          <p:spPr>
            <a:xfrm>
              <a:off x="12134" y="997089"/>
              <a:ext cx="2789463" cy="1673677"/>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txBox="1"/>
            <p:nvPr/>
          </p:nvSpPr>
          <p:spPr>
            <a:xfrm>
              <a:off x="12134" y="997089"/>
              <a:ext cx="2789463" cy="1673677"/>
            </a:xfrm>
            <a:prstGeom prst="rect">
              <a:avLst/>
            </a:prstGeom>
            <a:noFill/>
            <a:ln>
              <a:noFill/>
            </a:ln>
          </p:spPr>
          <p:txBody>
            <a:bodyPr spcFirstLastPara="1" wrap="square" lIns="213350" tIns="213350" rIns="213350" bIns="213350" anchor="ctr" anchorCtr="0">
              <a:noAutofit/>
            </a:bodyPr>
            <a:lstStyle/>
            <a:p>
              <a:pPr marL="0" lvl="0" indent="0" algn="ctr" rtl="0">
                <a:lnSpc>
                  <a:spcPct val="9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Attend a </a:t>
              </a:r>
              <a:endParaRPr/>
            </a:p>
            <a:p>
              <a:pPr marL="0" lvl="0" indent="0" algn="ctr" rtl="0">
                <a:lnSpc>
                  <a:spcPct val="90000"/>
                </a:lnSpc>
                <a:spcBef>
                  <a:spcPts val="1050"/>
                </a:spcBef>
                <a:spcAft>
                  <a:spcPts val="0"/>
                </a:spcAft>
                <a:buClr>
                  <a:schemeClr val="lt1"/>
                </a:buClr>
                <a:buSzPts val="3000"/>
                <a:buFont typeface="Arial"/>
                <a:buNone/>
              </a:pPr>
              <a:r>
                <a:rPr lang="en-US" sz="3000">
                  <a:solidFill>
                    <a:schemeClr val="lt1"/>
                  </a:solidFill>
                  <a:latin typeface="Calibri"/>
                  <a:ea typeface="Calibri"/>
                  <a:cs typeface="Calibri"/>
                  <a:sym typeface="Calibri"/>
                </a:rPr>
                <a:t>P-Card Training</a:t>
              </a:r>
              <a:endParaRPr/>
            </a:p>
          </p:txBody>
        </p:sp>
        <p:sp>
          <p:nvSpPr>
            <p:cNvPr id="99" name="Google Shape;99;p7"/>
            <p:cNvSpPr/>
            <p:nvPr/>
          </p:nvSpPr>
          <p:spPr>
            <a:xfrm>
              <a:off x="6215077" y="1446438"/>
              <a:ext cx="626736" cy="387489"/>
            </a:xfrm>
            <a:custGeom>
              <a:avLst/>
              <a:gdLst/>
              <a:ahLst/>
              <a:cxnLst/>
              <a:rect l="l" t="t" r="r" b="b"/>
              <a:pathLst>
                <a:path w="120000" h="120000" extrusionOk="0">
                  <a:moveTo>
                    <a:pt x="0" y="0"/>
                  </a:moveTo>
                  <a:lnTo>
                    <a:pt x="63274" y="0"/>
                  </a:lnTo>
                  <a:lnTo>
                    <a:pt x="63274" y="120000"/>
                  </a:lnTo>
                  <a:lnTo>
                    <a:pt x="120000" y="12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p:nvPr/>
          </p:nvSpPr>
          <p:spPr>
            <a:xfrm>
              <a:off x="6509369" y="1636972"/>
              <a:ext cx="38152"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01" name="Google Shape;101;p7"/>
            <p:cNvSpPr/>
            <p:nvPr/>
          </p:nvSpPr>
          <p:spPr>
            <a:xfrm>
              <a:off x="3427413" y="609599"/>
              <a:ext cx="2789463" cy="1673677"/>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txBox="1"/>
            <p:nvPr/>
          </p:nvSpPr>
          <p:spPr>
            <a:xfrm>
              <a:off x="3427413" y="609599"/>
              <a:ext cx="2789463" cy="1673677"/>
            </a:xfrm>
            <a:prstGeom prst="rect">
              <a:avLst/>
            </a:prstGeom>
            <a:noFill/>
            <a:ln>
              <a:noFill/>
            </a:ln>
          </p:spPr>
          <p:txBody>
            <a:bodyPr spcFirstLastPara="1" wrap="square" lIns="142225" tIns="142225" rIns="142225" bIns="142225" anchor="ctr" anchorCtr="0">
              <a:noAutofit/>
            </a:bodyPr>
            <a:lstStyle/>
            <a:p>
              <a:pPr marL="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Calibri"/>
                  <a:ea typeface="Calibri"/>
                  <a:cs typeface="Calibri"/>
                  <a:sym typeface="Calibri"/>
                </a:rPr>
                <a:t>PO</a:t>
              </a:r>
              <a:endParaRPr/>
            </a:p>
            <a:p>
              <a:pPr marL="0" lvl="0" indent="0" algn="ctr" rtl="0">
                <a:lnSpc>
                  <a:spcPct val="90000"/>
                </a:lnSpc>
                <a:spcBef>
                  <a:spcPts val="700"/>
                </a:spcBef>
                <a:spcAft>
                  <a:spcPts val="0"/>
                </a:spcAft>
                <a:buClr>
                  <a:schemeClr val="lt1"/>
                </a:buClr>
                <a:buSzPts val="2000"/>
                <a:buFont typeface="Arial"/>
                <a:buNone/>
              </a:pPr>
              <a:r>
                <a:rPr lang="en-US" sz="2000">
                  <a:solidFill>
                    <a:schemeClr val="lt1"/>
                  </a:solidFill>
                  <a:latin typeface="Calibri"/>
                  <a:ea typeface="Calibri"/>
                  <a:cs typeface="Calibri"/>
                  <a:sym typeface="Calibri"/>
                </a:rPr>
                <a:t>-Vendor is Arvest Bank</a:t>
              </a:r>
              <a:endParaRPr/>
            </a:p>
            <a:p>
              <a:pPr marL="0" lvl="0" indent="0" algn="ctr" rtl="0">
                <a:lnSpc>
                  <a:spcPct val="90000"/>
                </a:lnSpc>
                <a:spcBef>
                  <a:spcPts val="700"/>
                </a:spcBef>
                <a:spcAft>
                  <a:spcPts val="0"/>
                </a:spcAft>
                <a:buClr>
                  <a:schemeClr val="lt1"/>
                </a:buClr>
                <a:buSzPts val="2000"/>
                <a:buFont typeface="Arial"/>
                <a:buNone/>
              </a:pPr>
              <a:r>
                <a:rPr lang="en-US" sz="2000">
                  <a:solidFill>
                    <a:schemeClr val="lt1"/>
                  </a:solidFill>
                  <a:latin typeface="Calibri"/>
                  <a:ea typeface="Calibri"/>
                  <a:cs typeface="Calibri"/>
                  <a:sym typeface="Calibri"/>
                </a:rPr>
                <a:t>-Description lists actual vendor</a:t>
              </a:r>
              <a:endParaRPr/>
            </a:p>
          </p:txBody>
        </p:sp>
        <p:sp>
          <p:nvSpPr>
            <p:cNvPr id="103" name="Google Shape;103;p7"/>
            <p:cNvSpPr/>
            <p:nvPr/>
          </p:nvSpPr>
          <p:spPr>
            <a:xfrm>
              <a:off x="1406866" y="2668967"/>
              <a:ext cx="6862079" cy="610976"/>
            </a:xfrm>
            <a:custGeom>
              <a:avLst/>
              <a:gdLst/>
              <a:ahLst/>
              <a:cxnLst/>
              <a:rect l="l" t="t" r="r" b="b"/>
              <a:pathLst>
                <a:path w="120000" h="120000" extrusionOk="0">
                  <a:moveTo>
                    <a:pt x="120000" y="0"/>
                  </a:moveTo>
                  <a:lnTo>
                    <a:pt x="120000" y="63359"/>
                  </a:lnTo>
                  <a:lnTo>
                    <a:pt x="0" y="63359"/>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txBox="1"/>
            <p:nvPr/>
          </p:nvSpPr>
          <p:spPr>
            <a:xfrm>
              <a:off x="4665605" y="2971244"/>
              <a:ext cx="344600"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05" name="Google Shape;105;p7"/>
            <p:cNvSpPr/>
            <p:nvPr/>
          </p:nvSpPr>
          <p:spPr>
            <a:xfrm>
              <a:off x="6874214" y="997089"/>
              <a:ext cx="2789463" cy="1673677"/>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txBox="1"/>
            <p:nvPr/>
          </p:nvSpPr>
          <p:spPr>
            <a:xfrm>
              <a:off x="6874214" y="997089"/>
              <a:ext cx="2789463" cy="1673677"/>
            </a:xfrm>
            <a:prstGeom prst="rect">
              <a:avLst/>
            </a:prstGeom>
            <a:noFill/>
            <a:ln>
              <a:noFill/>
            </a:ln>
          </p:spPr>
          <p:txBody>
            <a:bodyPr spcFirstLastPara="1" wrap="square" lIns="170675" tIns="170675" rIns="170675" bIns="170675" anchor="ctr" anchorCtr="0">
              <a:noAutofit/>
            </a:bodyPr>
            <a:lstStyle/>
            <a:p>
              <a:pPr marL="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Check out a P-Card and record on the expenditure tracking log</a:t>
              </a:r>
              <a:endParaRPr/>
            </a:p>
          </p:txBody>
        </p:sp>
        <p:sp>
          <p:nvSpPr>
            <p:cNvPr id="107" name="Google Shape;107;p7"/>
            <p:cNvSpPr/>
            <p:nvPr/>
          </p:nvSpPr>
          <p:spPr>
            <a:xfrm>
              <a:off x="2799797" y="4103462"/>
              <a:ext cx="610976" cy="91440"/>
            </a:xfrm>
            <a:custGeom>
              <a:avLst/>
              <a:gdLst/>
              <a:ahLst/>
              <a:cxnLst/>
              <a:rect l="l" t="t" r="r" b="b"/>
              <a:pathLst>
                <a:path w="120000" h="120000" extrusionOk="0">
                  <a:moveTo>
                    <a:pt x="0" y="60000"/>
                  </a:moveTo>
                  <a:lnTo>
                    <a:pt x="120000" y="60000"/>
                  </a:lnTo>
                </a:path>
              </a:pathLst>
            </a:custGeom>
            <a:noFill/>
            <a:ln w="9525" cap="flat" cmpd="sng">
              <a:solidFill>
                <a:srgbClr val="49ACC5"/>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txBox="1"/>
            <p:nvPr/>
          </p:nvSpPr>
          <p:spPr>
            <a:xfrm>
              <a:off x="3089246" y="4145971"/>
              <a:ext cx="32078"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09" name="Google Shape;109;p7"/>
            <p:cNvSpPr/>
            <p:nvPr/>
          </p:nvSpPr>
          <p:spPr>
            <a:xfrm>
              <a:off x="12134" y="3312343"/>
              <a:ext cx="2789463" cy="1673677"/>
            </a:xfrm>
            <a:prstGeom prst="rect">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txBox="1"/>
            <p:nvPr/>
          </p:nvSpPr>
          <p:spPr>
            <a:xfrm>
              <a:off x="12134" y="3312343"/>
              <a:ext cx="2789463" cy="1673677"/>
            </a:xfrm>
            <a:prstGeom prst="rect">
              <a:avLst/>
            </a:prstGeom>
            <a:noFill/>
            <a:ln>
              <a:noFill/>
            </a:ln>
          </p:spPr>
          <p:txBody>
            <a:bodyPr spcFirstLastPara="1" wrap="square" lIns="120900" tIns="120900" rIns="120900" bIns="120900" anchor="ctr" anchorCtr="0">
              <a:noAutofit/>
            </a:bodyPr>
            <a:lstStyle/>
            <a:p>
              <a:pPr marL="0" lvl="0" indent="0" algn="ctr" rtl="0">
                <a:lnSpc>
                  <a:spcPct val="90000"/>
                </a:lnSpc>
                <a:spcBef>
                  <a:spcPts val="0"/>
                </a:spcBef>
                <a:spcAft>
                  <a:spcPts val="0"/>
                </a:spcAft>
                <a:buClr>
                  <a:schemeClr val="lt1"/>
                </a:buClr>
                <a:buSzPts val="1700"/>
                <a:buFont typeface="Arial"/>
                <a:buNone/>
              </a:pPr>
              <a:r>
                <a:rPr lang="en-US" sz="1700">
                  <a:solidFill>
                    <a:schemeClr val="lt1"/>
                  </a:solidFill>
                  <a:latin typeface="Calibri"/>
                  <a:ea typeface="Calibri"/>
                  <a:cs typeface="Calibri"/>
                  <a:sym typeface="Calibri"/>
                </a:rPr>
                <a:t>Make your purchase &amp; keep signed invoices with the PO</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(Delivery only to the school)</a:t>
              </a:r>
              <a:endParaRPr/>
            </a:p>
          </p:txBody>
        </p:sp>
        <p:sp>
          <p:nvSpPr>
            <p:cNvPr id="111" name="Google Shape;111;p7"/>
            <p:cNvSpPr/>
            <p:nvPr/>
          </p:nvSpPr>
          <p:spPr>
            <a:xfrm>
              <a:off x="3443174" y="3312343"/>
              <a:ext cx="2789463" cy="1673677"/>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txBox="1"/>
            <p:nvPr/>
          </p:nvSpPr>
          <p:spPr>
            <a:xfrm>
              <a:off x="3443174" y="3312343"/>
              <a:ext cx="2789463" cy="1673677"/>
            </a:xfrm>
            <a:prstGeom prst="rect">
              <a:avLst/>
            </a:prstGeom>
            <a:noFill/>
            <a:ln>
              <a:noFill/>
            </a:ln>
          </p:spPr>
          <p:txBody>
            <a:bodyPr spcFirstLastPara="1" wrap="square" lIns="106675" tIns="106675" rIns="106675" bIns="106675" anchor="ctr" anchorCtr="0">
              <a:noAutofit/>
            </a:bodyPr>
            <a:lstStyle/>
            <a:p>
              <a:pPr marL="0" lvl="0" indent="0" algn="ctr" rtl="0">
                <a:lnSpc>
                  <a:spcPct val="90000"/>
                </a:lnSpc>
                <a:spcBef>
                  <a:spcPts val="0"/>
                </a:spcBef>
                <a:spcAft>
                  <a:spcPts val="0"/>
                </a:spcAft>
                <a:buSzPts val="1500"/>
                <a:buFont typeface="Arial"/>
                <a:buNone/>
              </a:pPr>
              <a:endParaRPr sz="1500">
                <a:solidFill>
                  <a:schemeClr val="lt1"/>
                </a:solidFill>
              </a:endParaRPr>
            </a:p>
            <a:p>
              <a:pPr marL="0" lvl="0" indent="0" algn="ctr" rtl="0">
                <a:lnSpc>
                  <a:spcPct val="90000"/>
                </a:lnSpc>
                <a:spcBef>
                  <a:spcPts val="525"/>
                </a:spcBef>
                <a:spcAft>
                  <a:spcPts val="0"/>
                </a:spcAft>
                <a:buClr>
                  <a:schemeClr val="lt1"/>
                </a:buClr>
                <a:buSzPts val="1700"/>
                <a:buFont typeface="Arial"/>
                <a:buNone/>
              </a:pPr>
              <a:r>
                <a:rPr lang="en-US" sz="1700">
                  <a:solidFill>
                    <a:schemeClr val="lt1"/>
                  </a:solidFill>
                  <a:latin typeface="Calibri"/>
                  <a:ea typeface="Calibri"/>
                  <a:cs typeface="Calibri"/>
                  <a:sym typeface="Calibri"/>
                </a:rPr>
                <a:t>When order is received:</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-inspect goods</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-make sure you have all documentation for balancing &amp; payment processing</a:t>
              </a:r>
              <a:endParaRPr/>
            </a:p>
            <a:p>
              <a:pPr marL="0" lvl="0" indent="0" algn="ctr" rtl="0">
                <a:lnSpc>
                  <a:spcPct val="90000"/>
                </a:lnSpc>
                <a:spcBef>
                  <a:spcPts val="595"/>
                </a:spcBef>
                <a:spcAft>
                  <a:spcPts val="0"/>
                </a:spcAft>
                <a:buSzPts val="1200"/>
                <a:buFont typeface="Arial"/>
                <a:buNone/>
              </a:pPr>
              <a:endParaRPr sz="1200">
                <a:solidFill>
                  <a:schemeClr val="lt1"/>
                </a:solidFill>
              </a:endParaRPr>
            </a:p>
            <a:p>
              <a:pPr marL="0" lvl="0" indent="0" algn="ctr" rtl="0">
                <a:lnSpc>
                  <a:spcPct val="90000"/>
                </a:lnSpc>
                <a:spcBef>
                  <a:spcPts val="420"/>
                </a:spcBef>
                <a:spcAft>
                  <a:spcPts val="0"/>
                </a:spcAft>
                <a:buSzPts val="1200"/>
                <a:buFont typeface="Arial"/>
                <a:buNone/>
              </a:pPr>
              <a:endParaRPr sz="1200">
                <a:solidFill>
                  <a:schemeClr val="lt1"/>
                </a:solidFill>
              </a:endParaRPr>
            </a:p>
          </p:txBody>
        </p:sp>
      </p:grpSp>
      <p:sp>
        <p:nvSpPr>
          <p:cNvPr id="113" name="Google Shape;113;p7"/>
          <p:cNvSpPr txBox="1"/>
          <p:nvPr/>
        </p:nvSpPr>
        <p:spPr>
          <a:xfrm>
            <a:off x="1517650" y="121503"/>
            <a:ext cx="4724400" cy="52322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800" b="1"/>
              <a:t>Director Purchasing Cards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p:nvPr/>
        </p:nvSpPr>
        <p:spPr>
          <a:xfrm>
            <a:off x="1595438" y="1752600"/>
            <a:ext cx="9509332" cy="961802"/>
          </a:xfrm>
          <a:prstGeom prst="rect">
            <a:avLst/>
          </a:prstGeom>
          <a:noFill/>
          <a:ln>
            <a:noFill/>
          </a:ln>
        </p:spPr>
        <p:txBody>
          <a:bodyPr spcFirstLastPara="1" wrap="square" lIns="0" tIns="12700" rIns="0" bIns="0" anchor="t" anchorCtr="0">
            <a:spAutoFit/>
          </a:bodyPr>
          <a:lstStyle/>
          <a:p>
            <a:pPr marL="0" lvl="0" indent="0" algn="l" rtl="0">
              <a:lnSpc>
                <a:spcPct val="100000"/>
              </a:lnSpc>
              <a:spcBef>
                <a:spcPts val="0"/>
              </a:spcBef>
              <a:spcAft>
                <a:spcPts val="0"/>
              </a:spcAft>
              <a:buSzPts val="2000"/>
              <a:buFont typeface="Arial"/>
              <a:buNone/>
            </a:pPr>
            <a:endParaRPr sz="2000">
              <a:latin typeface="Cambria"/>
              <a:ea typeface="Cambria"/>
              <a:cs typeface="Cambria"/>
              <a:sym typeface="Cambria"/>
            </a:endParaRPr>
          </a:p>
          <a:p>
            <a:pPr marL="0" lvl="2" indent="0" algn="l" rtl="0">
              <a:spcBef>
                <a:spcPts val="55"/>
              </a:spcBef>
              <a:spcAft>
                <a:spcPts val="0"/>
              </a:spcAft>
              <a:buNone/>
            </a:pPr>
            <a:endParaRPr sz="2000">
              <a:latin typeface="Cambria"/>
              <a:ea typeface="Cambria"/>
              <a:cs typeface="Cambria"/>
              <a:sym typeface="Cambria"/>
            </a:endParaRPr>
          </a:p>
          <a:p>
            <a:pPr marL="0" lvl="0" indent="0" algn="l" rtl="0">
              <a:lnSpc>
                <a:spcPct val="100000"/>
              </a:lnSpc>
              <a:spcBef>
                <a:spcPts val="55"/>
              </a:spcBef>
              <a:spcAft>
                <a:spcPts val="0"/>
              </a:spcAft>
              <a:buSzPts val="2000"/>
              <a:buFont typeface="Arial"/>
              <a:buNone/>
            </a:pPr>
            <a:endParaRPr sz="2000">
              <a:latin typeface="Cambria"/>
              <a:ea typeface="Cambria"/>
              <a:cs typeface="Cambria"/>
              <a:sym typeface="Cambria"/>
            </a:endParaRPr>
          </a:p>
        </p:txBody>
      </p:sp>
      <p:grpSp>
        <p:nvGrpSpPr>
          <p:cNvPr id="119" name="Google Shape;119;p8"/>
          <p:cNvGrpSpPr/>
          <p:nvPr/>
        </p:nvGrpSpPr>
        <p:grpSpPr>
          <a:xfrm>
            <a:off x="1607573" y="761999"/>
            <a:ext cx="9651543" cy="4376421"/>
            <a:chOff x="12134" y="609599"/>
            <a:chExt cx="9651543" cy="4376421"/>
          </a:xfrm>
        </p:grpSpPr>
        <p:sp>
          <p:nvSpPr>
            <p:cNvPr id="120" name="Google Shape;120;p8"/>
            <p:cNvSpPr/>
            <p:nvPr/>
          </p:nvSpPr>
          <p:spPr>
            <a:xfrm>
              <a:off x="2799797" y="1446438"/>
              <a:ext cx="595216" cy="387489"/>
            </a:xfrm>
            <a:custGeom>
              <a:avLst/>
              <a:gdLst/>
              <a:ahLst/>
              <a:cxnLst/>
              <a:rect l="l" t="t" r="r" b="b"/>
              <a:pathLst>
                <a:path w="120000" h="120000" extrusionOk="0">
                  <a:moveTo>
                    <a:pt x="0" y="120000"/>
                  </a:moveTo>
                  <a:lnTo>
                    <a:pt x="63447" y="120000"/>
                  </a:lnTo>
                  <a:lnTo>
                    <a:pt x="63447" y="0"/>
                  </a:lnTo>
                  <a:lnTo>
                    <a:pt x="120000" y="0"/>
                  </a:lnTo>
                </a:path>
              </a:pathLst>
            </a:custGeom>
            <a:noFill/>
            <a:ln w="9525" cap="flat" cmpd="sng">
              <a:solidFill>
                <a:srgbClr val="BF504D"/>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txBox="1"/>
            <p:nvPr/>
          </p:nvSpPr>
          <p:spPr>
            <a:xfrm>
              <a:off x="3079004" y="1636972"/>
              <a:ext cx="36803"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22" name="Google Shape;122;p8"/>
            <p:cNvSpPr/>
            <p:nvPr/>
          </p:nvSpPr>
          <p:spPr>
            <a:xfrm>
              <a:off x="12134" y="997089"/>
              <a:ext cx="2789463" cy="1673677"/>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txBox="1"/>
            <p:nvPr/>
          </p:nvSpPr>
          <p:spPr>
            <a:xfrm>
              <a:off x="12134" y="997089"/>
              <a:ext cx="2789463" cy="1673677"/>
            </a:xfrm>
            <a:prstGeom prst="rect">
              <a:avLst/>
            </a:prstGeom>
            <a:noFill/>
            <a:ln>
              <a:noFill/>
            </a:ln>
          </p:spPr>
          <p:txBody>
            <a:bodyPr spcFirstLastPara="1" wrap="square" lIns="213350" tIns="213350" rIns="213350" bIns="213350" anchor="ctr" anchorCtr="0">
              <a:noAutofit/>
            </a:bodyPr>
            <a:lstStyle/>
            <a:p>
              <a:pPr marL="0" lvl="0" indent="0" algn="ctr" rtl="0">
                <a:lnSpc>
                  <a:spcPct val="90000"/>
                </a:lnSpc>
                <a:spcBef>
                  <a:spcPts val="0"/>
                </a:spcBef>
                <a:spcAft>
                  <a:spcPts val="0"/>
                </a:spcAft>
                <a:buClr>
                  <a:schemeClr val="lt1"/>
                </a:buClr>
                <a:buSzPts val="3000"/>
                <a:buFont typeface="Arial"/>
                <a:buNone/>
              </a:pPr>
              <a:r>
                <a:rPr lang="en-US" sz="3000">
                  <a:solidFill>
                    <a:schemeClr val="lt1"/>
                  </a:solidFill>
                  <a:latin typeface="Calibri"/>
                  <a:ea typeface="Calibri"/>
                  <a:cs typeface="Calibri"/>
                  <a:sym typeface="Calibri"/>
                </a:rPr>
                <a:t>Attend a </a:t>
              </a:r>
              <a:endParaRPr/>
            </a:p>
            <a:p>
              <a:pPr marL="0" lvl="0" indent="0" algn="ctr" rtl="0">
                <a:lnSpc>
                  <a:spcPct val="90000"/>
                </a:lnSpc>
                <a:spcBef>
                  <a:spcPts val="1050"/>
                </a:spcBef>
                <a:spcAft>
                  <a:spcPts val="0"/>
                </a:spcAft>
                <a:buClr>
                  <a:schemeClr val="lt1"/>
                </a:buClr>
                <a:buSzPts val="3000"/>
                <a:buFont typeface="Arial"/>
                <a:buNone/>
              </a:pPr>
              <a:r>
                <a:rPr lang="en-US" sz="3000">
                  <a:solidFill>
                    <a:schemeClr val="lt1"/>
                  </a:solidFill>
                  <a:latin typeface="Calibri"/>
                  <a:ea typeface="Calibri"/>
                  <a:cs typeface="Calibri"/>
                  <a:sym typeface="Calibri"/>
                </a:rPr>
                <a:t>P-Card Training</a:t>
              </a:r>
              <a:endParaRPr/>
            </a:p>
          </p:txBody>
        </p:sp>
        <p:sp>
          <p:nvSpPr>
            <p:cNvPr id="124" name="Google Shape;124;p8"/>
            <p:cNvSpPr/>
            <p:nvPr/>
          </p:nvSpPr>
          <p:spPr>
            <a:xfrm>
              <a:off x="6215077" y="1446438"/>
              <a:ext cx="626736" cy="387489"/>
            </a:xfrm>
            <a:custGeom>
              <a:avLst/>
              <a:gdLst/>
              <a:ahLst/>
              <a:cxnLst/>
              <a:rect l="l" t="t" r="r" b="b"/>
              <a:pathLst>
                <a:path w="120000" h="120000" extrusionOk="0">
                  <a:moveTo>
                    <a:pt x="0" y="0"/>
                  </a:moveTo>
                  <a:lnTo>
                    <a:pt x="63274" y="0"/>
                  </a:lnTo>
                  <a:lnTo>
                    <a:pt x="63274" y="120000"/>
                  </a:lnTo>
                  <a:lnTo>
                    <a:pt x="120000" y="120000"/>
                  </a:lnTo>
                </a:path>
              </a:pathLst>
            </a:custGeom>
            <a:noFill/>
            <a:ln w="9525" cap="flat" cmpd="sng">
              <a:solidFill>
                <a:schemeClr val="accent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txBox="1"/>
            <p:nvPr/>
          </p:nvSpPr>
          <p:spPr>
            <a:xfrm>
              <a:off x="6509369" y="1636972"/>
              <a:ext cx="38152"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26" name="Google Shape;126;p8"/>
            <p:cNvSpPr/>
            <p:nvPr/>
          </p:nvSpPr>
          <p:spPr>
            <a:xfrm>
              <a:off x="3427413" y="609599"/>
              <a:ext cx="2789463" cy="1673677"/>
            </a:xfrm>
            <a:prstGeom prst="rect">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txBox="1"/>
            <p:nvPr/>
          </p:nvSpPr>
          <p:spPr>
            <a:xfrm>
              <a:off x="3427413" y="609599"/>
              <a:ext cx="2789463" cy="1673677"/>
            </a:xfrm>
            <a:prstGeom prst="rect">
              <a:avLst/>
            </a:prstGeom>
            <a:noFill/>
            <a:ln>
              <a:noFill/>
            </a:ln>
          </p:spPr>
          <p:txBody>
            <a:bodyPr spcFirstLastPara="1" wrap="square" lIns="142225" tIns="142225" rIns="142225" bIns="142225" anchor="ctr" anchorCtr="0">
              <a:noAutofit/>
            </a:bodyPr>
            <a:lstStyle/>
            <a:p>
              <a:pPr marL="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Calibri"/>
                  <a:ea typeface="Calibri"/>
                  <a:cs typeface="Calibri"/>
                  <a:sym typeface="Calibri"/>
                </a:rPr>
                <a:t>PO</a:t>
              </a:r>
              <a:endParaRPr/>
            </a:p>
            <a:p>
              <a:pPr marL="0" lvl="0" indent="0" algn="ctr" rtl="0">
                <a:lnSpc>
                  <a:spcPct val="90000"/>
                </a:lnSpc>
                <a:spcBef>
                  <a:spcPts val="700"/>
                </a:spcBef>
                <a:spcAft>
                  <a:spcPts val="0"/>
                </a:spcAft>
                <a:buClr>
                  <a:schemeClr val="lt1"/>
                </a:buClr>
                <a:buSzPts val="2000"/>
                <a:buFont typeface="Arial"/>
                <a:buNone/>
              </a:pPr>
              <a:r>
                <a:rPr lang="en-US" sz="2000">
                  <a:solidFill>
                    <a:schemeClr val="lt1"/>
                  </a:solidFill>
                  <a:latin typeface="Calibri"/>
                  <a:ea typeface="Calibri"/>
                  <a:cs typeface="Calibri"/>
                  <a:sym typeface="Calibri"/>
                </a:rPr>
                <a:t>-Vendor is Arvest Bank</a:t>
              </a:r>
              <a:endParaRPr/>
            </a:p>
            <a:p>
              <a:pPr marL="0" lvl="0" indent="0" algn="ctr" rtl="0">
                <a:lnSpc>
                  <a:spcPct val="90000"/>
                </a:lnSpc>
                <a:spcBef>
                  <a:spcPts val="700"/>
                </a:spcBef>
                <a:spcAft>
                  <a:spcPts val="0"/>
                </a:spcAft>
                <a:buClr>
                  <a:schemeClr val="lt1"/>
                </a:buClr>
                <a:buSzPts val="2000"/>
                <a:buFont typeface="Arial"/>
                <a:buNone/>
              </a:pPr>
              <a:r>
                <a:rPr lang="en-US" sz="2000">
                  <a:solidFill>
                    <a:schemeClr val="lt1"/>
                  </a:solidFill>
                  <a:latin typeface="Calibri"/>
                  <a:ea typeface="Calibri"/>
                  <a:cs typeface="Calibri"/>
                  <a:sym typeface="Calibri"/>
                </a:rPr>
                <a:t>-Description lists actual vendor</a:t>
              </a:r>
              <a:endParaRPr/>
            </a:p>
          </p:txBody>
        </p:sp>
        <p:sp>
          <p:nvSpPr>
            <p:cNvPr id="128" name="Google Shape;128;p8"/>
            <p:cNvSpPr/>
            <p:nvPr/>
          </p:nvSpPr>
          <p:spPr>
            <a:xfrm>
              <a:off x="1406866" y="2668967"/>
              <a:ext cx="6862079" cy="610976"/>
            </a:xfrm>
            <a:custGeom>
              <a:avLst/>
              <a:gdLst/>
              <a:ahLst/>
              <a:cxnLst/>
              <a:rect l="l" t="t" r="r" b="b"/>
              <a:pathLst>
                <a:path w="120000" h="120000" extrusionOk="0">
                  <a:moveTo>
                    <a:pt x="120000" y="0"/>
                  </a:moveTo>
                  <a:lnTo>
                    <a:pt x="120000" y="63359"/>
                  </a:lnTo>
                  <a:lnTo>
                    <a:pt x="0" y="63359"/>
                  </a:lnTo>
                  <a:lnTo>
                    <a:pt x="0" y="120000"/>
                  </a:lnTo>
                </a:path>
              </a:pathLst>
            </a:custGeom>
            <a:noFill/>
            <a:ln w="9525" cap="flat" cmpd="sng">
              <a:solidFill>
                <a:schemeClr val="accent4"/>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txBox="1"/>
            <p:nvPr/>
          </p:nvSpPr>
          <p:spPr>
            <a:xfrm>
              <a:off x="4665605" y="2971244"/>
              <a:ext cx="344600"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30" name="Google Shape;130;p8"/>
            <p:cNvSpPr/>
            <p:nvPr/>
          </p:nvSpPr>
          <p:spPr>
            <a:xfrm>
              <a:off x="6874214" y="997089"/>
              <a:ext cx="2789463" cy="1673677"/>
            </a:xfrm>
            <a:prstGeom prst="rect">
              <a:avLst/>
            </a:prstGeom>
            <a:gradFill>
              <a:gsLst>
                <a:gs pos="0">
                  <a:srgbClr val="5D427D"/>
                </a:gs>
                <a:gs pos="80000">
                  <a:srgbClr val="7A57A5"/>
                </a:gs>
                <a:gs pos="100000">
                  <a:srgbClr val="7A56A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txBox="1"/>
            <p:nvPr/>
          </p:nvSpPr>
          <p:spPr>
            <a:xfrm>
              <a:off x="6874214" y="997089"/>
              <a:ext cx="2789463" cy="1673677"/>
            </a:xfrm>
            <a:prstGeom prst="rect">
              <a:avLst/>
            </a:prstGeom>
            <a:noFill/>
            <a:ln>
              <a:noFill/>
            </a:ln>
          </p:spPr>
          <p:txBody>
            <a:bodyPr spcFirstLastPara="1" wrap="square" lIns="156450" tIns="156450" rIns="156450" bIns="156450" anchor="ctr" anchorCtr="0">
              <a:noAutofit/>
            </a:bodyPr>
            <a:lstStyle/>
            <a:p>
              <a:pPr marL="0" lvl="0" indent="0" algn="ctr" rtl="0">
                <a:lnSpc>
                  <a:spcPct val="90000"/>
                </a:lnSpc>
                <a:spcBef>
                  <a:spcPts val="0"/>
                </a:spcBef>
                <a:spcAft>
                  <a:spcPts val="0"/>
                </a:spcAft>
                <a:buClr>
                  <a:schemeClr val="lt1"/>
                </a:buClr>
                <a:buSzPts val="2200"/>
                <a:buFont typeface="Arial"/>
                <a:buNone/>
              </a:pPr>
              <a:r>
                <a:rPr lang="en-US" sz="2200">
                  <a:solidFill>
                    <a:schemeClr val="lt1"/>
                  </a:solidFill>
                  <a:latin typeface="Calibri"/>
                  <a:ea typeface="Calibri"/>
                  <a:cs typeface="Calibri"/>
                  <a:sym typeface="Calibri"/>
                </a:rPr>
                <a:t>Bring PO to building Secretary/Director to check out a P-Card</a:t>
              </a:r>
              <a:endParaRPr/>
            </a:p>
          </p:txBody>
        </p:sp>
        <p:sp>
          <p:nvSpPr>
            <p:cNvPr id="132" name="Google Shape;132;p8"/>
            <p:cNvSpPr/>
            <p:nvPr/>
          </p:nvSpPr>
          <p:spPr>
            <a:xfrm>
              <a:off x="2799797" y="4103462"/>
              <a:ext cx="610976" cy="91440"/>
            </a:xfrm>
            <a:custGeom>
              <a:avLst/>
              <a:gdLst/>
              <a:ahLst/>
              <a:cxnLst/>
              <a:rect l="l" t="t" r="r" b="b"/>
              <a:pathLst>
                <a:path w="120000" h="120000" extrusionOk="0">
                  <a:moveTo>
                    <a:pt x="0" y="60000"/>
                  </a:moveTo>
                  <a:lnTo>
                    <a:pt x="120000" y="60000"/>
                  </a:lnTo>
                </a:path>
              </a:pathLst>
            </a:custGeom>
            <a:noFill/>
            <a:ln w="9525" cap="flat" cmpd="sng">
              <a:solidFill>
                <a:srgbClr val="49ACC5"/>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txBox="1"/>
            <p:nvPr/>
          </p:nvSpPr>
          <p:spPr>
            <a:xfrm>
              <a:off x="3089246" y="4145971"/>
              <a:ext cx="32078"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34" name="Google Shape;134;p8"/>
            <p:cNvSpPr/>
            <p:nvPr/>
          </p:nvSpPr>
          <p:spPr>
            <a:xfrm>
              <a:off x="12134" y="3312343"/>
              <a:ext cx="2789463" cy="1673677"/>
            </a:xfrm>
            <a:prstGeom prst="rect">
              <a:avLst/>
            </a:prstGeom>
            <a:gradFill>
              <a:gsLst>
                <a:gs pos="0">
                  <a:srgbClr val="27869E"/>
                </a:gs>
                <a:gs pos="80000">
                  <a:srgbClr val="34B0D0"/>
                </a:gs>
                <a:gs pos="100000">
                  <a:srgbClr val="30B3D4"/>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8"/>
            <p:cNvSpPr txBox="1"/>
            <p:nvPr/>
          </p:nvSpPr>
          <p:spPr>
            <a:xfrm>
              <a:off x="12134" y="3312343"/>
              <a:ext cx="2789463" cy="1673677"/>
            </a:xfrm>
            <a:prstGeom prst="rect">
              <a:avLst/>
            </a:prstGeom>
            <a:noFill/>
            <a:ln>
              <a:noFill/>
            </a:ln>
          </p:spPr>
          <p:txBody>
            <a:bodyPr spcFirstLastPara="1" wrap="square" lIns="142225" tIns="142225" rIns="142225" bIns="142225" anchor="ctr" anchorCtr="0">
              <a:noAutofit/>
            </a:bodyPr>
            <a:lstStyle/>
            <a:p>
              <a:pPr marL="0" lvl="0" indent="0" algn="ctr" rtl="0">
                <a:lnSpc>
                  <a:spcPct val="90000"/>
                </a:lnSpc>
                <a:spcBef>
                  <a:spcPts val="0"/>
                </a:spcBef>
                <a:spcAft>
                  <a:spcPts val="0"/>
                </a:spcAft>
                <a:buClr>
                  <a:schemeClr val="lt1"/>
                </a:buClr>
                <a:buSzPts val="2000"/>
                <a:buFont typeface="Arial"/>
                <a:buNone/>
              </a:pPr>
              <a:r>
                <a:rPr lang="en-US" sz="2000">
                  <a:solidFill>
                    <a:schemeClr val="lt1"/>
                  </a:solidFill>
                  <a:latin typeface="Calibri"/>
                  <a:ea typeface="Calibri"/>
                  <a:cs typeface="Calibri"/>
                  <a:sym typeface="Calibri"/>
                </a:rPr>
                <a:t>Contact Principal/Director with PO # and amount approved to add to the P-Card</a:t>
              </a:r>
              <a:endParaRPr/>
            </a:p>
          </p:txBody>
        </p:sp>
        <p:sp>
          <p:nvSpPr>
            <p:cNvPr id="136" name="Google Shape;136;p8"/>
            <p:cNvSpPr/>
            <p:nvPr/>
          </p:nvSpPr>
          <p:spPr>
            <a:xfrm>
              <a:off x="6230837" y="4103462"/>
              <a:ext cx="610976" cy="91440"/>
            </a:xfrm>
            <a:custGeom>
              <a:avLst/>
              <a:gdLst/>
              <a:ahLst/>
              <a:cxnLst/>
              <a:rect l="l" t="t" r="r" b="b"/>
              <a:pathLst>
                <a:path w="120000" h="120000" extrusionOk="0">
                  <a:moveTo>
                    <a:pt x="0" y="60000"/>
                  </a:moveTo>
                  <a:lnTo>
                    <a:pt x="120000" y="60000"/>
                  </a:lnTo>
                </a:path>
              </a:pathLst>
            </a:custGeom>
            <a:noFill/>
            <a:ln w="9525" cap="flat" cmpd="sng">
              <a:solidFill>
                <a:srgbClr val="F79543"/>
              </a:solidFill>
              <a:prstDash val="solid"/>
              <a:round/>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txBox="1"/>
            <p:nvPr/>
          </p:nvSpPr>
          <p:spPr>
            <a:xfrm>
              <a:off x="6520286" y="4145971"/>
              <a:ext cx="32078" cy="6422"/>
            </a:xfrm>
            <a:prstGeom prst="rect">
              <a:avLst/>
            </a:prstGeom>
            <a:noFill/>
            <a:ln>
              <a:noFill/>
            </a:ln>
          </p:spPr>
          <p:txBody>
            <a:bodyPr spcFirstLastPara="1" wrap="square" lIns="12700" tIns="0" rIns="12700" bIns="0" anchor="ctr" anchorCtr="0">
              <a:noAutofit/>
            </a:bodyPr>
            <a:lstStyle/>
            <a:p>
              <a:pPr marL="0" lvl="0" indent="0" algn="ctr" rtl="0">
                <a:lnSpc>
                  <a:spcPct val="90000"/>
                </a:lnSpc>
                <a:spcBef>
                  <a:spcPts val="0"/>
                </a:spcBef>
                <a:spcAft>
                  <a:spcPts val="0"/>
                </a:spcAft>
                <a:buSzPts val="500"/>
                <a:buFont typeface="Arial"/>
                <a:buNone/>
              </a:pPr>
              <a:endParaRPr sz="500"/>
            </a:p>
          </p:txBody>
        </p:sp>
        <p:sp>
          <p:nvSpPr>
            <p:cNvPr id="138" name="Google Shape;138;p8"/>
            <p:cNvSpPr/>
            <p:nvPr/>
          </p:nvSpPr>
          <p:spPr>
            <a:xfrm>
              <a:off x="3443174" y="3312343"/>
              <a:ext cx="2789463" cy="1673677"/>
            </a:xfrm>
            <a:prstGeom prst="rect">
              <a:avLst/>
            </a:prstGeom>
            <a:gradFill>
              <a:gsLst>
                <a:gs pos="0">
                  <a:srgbClr val="C86B1D"/>
                </a:gs>
                <a:gs pos="80000">
                  <a:srgbClr val="FF8D25"/>
                </a:gs>
                <a:gs pos="100000">
                  <a:srgbClr val="FF8D22"/>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txBox="1"/>
            <p:nvPr/>
          </p:nvSpPr>
          <p:spPr>
            <a:xfrm>
              <a:off x="3443174" y="3312343"/>
              <a:ext cx="2789463" cy="1673677"/>
            </a:xfrm>
            <a:prstGeom prst="rect">
              <a:avLst/>
            </a:prstGeom>
            <a:noFill/>
            <a:ln>
              <a:noFill/>
            </a:ln>
          </p:spPr>
          <p:txBody>
            <a:bodyPr spcFirstLastPara="1" wrap="square" lIns="120900" tIns="120900" rIns="120900" bIns="120900" anchor="ctr" anchorCtr="0">
              <a:noAutofit/>
            </a:bodyPr>
            <a:lstStyle/>
            <a:p>
              <a:pPr marL="0" lvl="0" indent="0" algn="ctr" rtl="0">
                <a:lnSpc>
                  <a:spcPct val="90000"/>
                </a:lnSpc>
                <a:spcBef>
                  <a:spcPts val="0"/>
                </a:spcBef>
                <a:spcAft>
                  <a:spcPts val="0"/>
                </a:spcAft>
                <a:buClr>
                  <a:schemeClr val="lt1"/>
                </a:buClr>
                <a:buSzPts val="1700"/>
                <a:buFont typeface="Arial"/>
                <a:buNone/>
              </a:pPr>
              <a:r>
                <a:rPr lang="en-US" sz="1700">
                  <a:solidFill>
                    <a:schemeClr val="lt1"/>
                  </a:solidFill>
                  <a:latin typeface="Calibri"/>
                  <a:ea typeface="Calibri"/>
                  <a:cs typeface="Calibri"/>
                  <a:sym typeface="Calibri"/>
                </a:rPr>
                <a:t>Make your purchase &amp; return the card to the Secretary/Director within 24 hours</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(Delivery only to the school)</a:t>
              </a:r>
              <a:endParaRPr/>
            </a:p>
          </p:txBody>
        </p:sp>
        <p:sp>
          <p:nvSpPr>
            <p:cNvPr id="140" name="Google Shape;140;p8"/>
            <p:cNvSpPr/>
            <p:nvPr/>
          </p:nvSpPr>
          <p:spPr>
            <a:xfrm>
              <a:off x="6874214" y="3312343"/>
              <a:ext cx="2789463" cy="1673677"/>
            </a:xfrm>
            <a:prstGeom prst="rect">
              <a:avLst/>
            </a:prstGeom>
            <a:gradFill>
              <a:gsLst>
                <a:gs pos="0">
                  <a:srgbClr val="982D2B"/>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txBox="1"/>
            <p:nvPr/>
          </p:nvSpPr>
          <p:spPr>
            <a:xfrm>
              <a:off x="6874214" y="3312343"/>
              <a:ext cx="2789463" cy="1673677"/>
            </a:xfrm>
            <a:prstGeom prst="rect">
              <a:avLst/>
            </a:prstGeom>
            <a:noFill/>
            <a:ln>
              <a:noFill/>
            </a:ln>
          </p:spPr>
          <p:txBody>
            <a:bodyPr spcFirstLastPara="1" wrap="square" lIns="106675" tIns="106675" rIns="106675" bIns="106675" anchor="ctr" anchorCtr="0">
              <a:noAutofit/>
            </a:bodyPr>
            <a:lstStyle/>
            <a:p>
              <a:pPr marL="0" lvl="0" indent="0" algn="ctr" rtl="0">
                <a:lnSpc>
                  <a:spcPct val="90000"/>
                </a:lnSpc>
                <a:spcBef>
                  <a:spcPts val="0"/>
                </a:spcBef>
                <a:spcAft>
                  <a:spcPts val="0"/>
                </a:spcAft>
                <a:buSzPts val="1500"/>
                <a:buFont typeface="Arial"/>
                <a:buNone/>
              </a:pPr>
              <a:endParaRPr sz="1500">
                <a:solidFill>
                  <a:schemeClr val="lt1"/>
                </a:solidFill>
              </a:endParaRPr>
            </a:p>
            <a:p>
              <a:pPr marL="0" lvl="0" indent="0" algn="ctr" rtl="0">
                <a:lnSpc>
                  <a:spcPct val="90000"/>
                </a:lnSpc>
                <a:spcBef>
                  <a:spcPts val="525"/>
                </a:spcBef>
                <a:spcAft>
                  <a:spcPts val="0"/>
                </a:spcAft>
                <a:buClr>
                  <a:schemeClr val="lt1"/>
                </a:buClr>
                <a:buSzPts val="1700"/>
                <a:buFont typeface="Arial"/>
                <a:buNone/>
              </a:pPr>
              <a:r>
                <a:rPr lang="en-US" sz="1700">
                  <a:solidFill>
                    <a:schemeClr val="lt1"/>
                  </a:solidFill>
                  <a:latin typeface="Calibri"/>
                  <a:ea typeface="Calibri"/>
                  <a:cs typeface="Calibri"/>
                  <a:sym typeface="Calibri"/>
                </a:rPr>
                <a:t>When order is received:</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-inspect goods</a:t>
              </a:r>
              <a:endParaRPr/>
            </a:p>
            <a:p>
              <a:pPr marL="0" lvl="0" indent="0" algn="ctr" rtl="0">
                <a:lnSpc>
                  <a:spcPct val="90000"/>
                </a:lnSpc>
                <a:spcBef>
                  <a:spcPts val="595"/>
                </a:spcBef>
                <a:spcAft>
                  <a:spcPts val="0"/>
                </a:spcAft>
                <a:buClr>
                  <a:schemeClr val="lt1"/>
                </a:buClr>
                <a:buSzPts val="1700"/>
                <a:buFont typeface="Arial"/>
                <a:buNone/>
              </a:pPr>
              <a:r>
                <a:rPr lang="en-US" sz="1700">
                  <a:solidFill>
                    <a:schemeClr val="lt1"/>
                  </a:solidFill>
                  <a:latin typeface="Calibri"/>
                  <a:ea typeface="Calibri"/>
                  <a:cs typeface="Calibri"/>
                  <a:sym typeface="Calibri"/>
                </a:rPr>
                <a:t>-sign/date PO &amp; invoice then give to Secretary/Director for payment processing</a:t>
              </a:r>
              <a:endParaRPr/>
            </a:p>
            <a:p>
              <a:pPr marL="0" lvl="0" indent="0" algn="ctr" rtl="0">
                <a:lnSpc>
                  <a:spcPct val="90000"/>
                </a:lnSpc>
                <a:spcBef>
                  <a:spcPts val="595"/>
                </a:spcBef>
                <a:spcAft>
                  <a:spcPts val="0"/>
                </a:spcAft>
                <a:buSzPts val="1200"/>
                <a:buFont typeface="Arial"/>
                <a:buNone/>
              </a:pPr>
              <a:endParaRPr sz="1200">
                <a:solidFill>
                  <a:schemeClr val="lt1"/>
                </a:solidFill>
              </a:endParaRPr>
            </a:p>
            <a:p>
              <a:pPr marL="0" lvl="0" indent="0" algn="ctr" rtl="0">
                <a:lnSpc>
                  <a:spcPct val="90000"/>
                </a:lnSpc>
                <a:spcBef>
                  <a:spcPts val="420"/>
                </a:spcBef>
                <a:spcAft>
                  <a:spcPts val="0"/>
                </a:spcAft>
                <a:buSzPts val="1200"/>
                <a:buFont typeface="Arial"/>
                <a:buNone/>
              </a:pPr>
              <a:endParaRPr sz="1200">
                <a:solidFill>
                  <a:schemeClr val="lt1"/>
                </a:solidFill>
              </a:endParaRPr>
            </a:p>
          </p:txBody>
        </p:sp>
      </p:grpSp>
      <p:sp>
        <p:nvSpPr>
          <p:cNvPr id="142" name="Google Shape;142;p8"/>
          <p:cNvSpPr txBox="1"/>
          <p:nvPr/>
        </p:nvSpPr>
        <p:spPr>
          <a:xfrm>
            <a:off x="1517650" y="121503"/>
            <a:ext cx="4724400" cy="55399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000" b="1"/>
              <a:t>Sub Purchasing Cards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1593849" y="228600"/>
            <a:ext cx="9533065" cy="553998"/>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US">
                <a:solidFill>
                  <a:srgbClr val="0033CC"/>
                </a:solidFill>
              </a:rPr>
              <a:t>Director: Adding Funds to P-card on Computer</a:t>
            </a:r>
            <a:endParaRPr/>
          </a:p>
        </p:txBody>
      </p:sp>
      <p:grpSp>
        <p:nvGrpSpPr>
          <p:cNvPr id="148" name="Google Shape;148;p9"/>
          <p:cNvGrpSpPr/>
          <p:nvPr/>
        </p:nvGrpSpPr>
        <p:grpSpPr>
          <a:xfrm>
            <a:off x="1830754" y="1720274"/>
            <a:ext cx="9432190" cy="3971449"/>
            <a:chOff x="8304" y="937676"/>
            <a:chExt cx="9432190" cy="3971449"/>
          </a:xfrm>
        </p:grpSpPr>
        <p:sp>
          <p:nvSpPr>
            <p:cNvPr id="149" name="Google Shape;149;p9"/>
            <p:cNvSpPr/>
            <p:nvPr/>
          </p:nvSpPr>
          <p:spPr>
            <a:xfrm>
              <a:off x="8304" y="937676"/>
              <a:ext cx="2482155" cy="14892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txBox="1"/>
            <p:nvPr/>
          </p:nvSpPr>
          <p:spPr>
            <a:xfrm>
              <a:off x="51924" y="981296"/>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Has the card been used recently?</a:t>
              </a:r>
              <a:endParaRPr/>
            </a:p>
          </p:txBody>
        </p:sp>
        <p:sp>
          <p:nvSpPr>
            <p:cNvPr id="151" name="Google Shape;151;p9"/>
            <p:cNvSpPr/>
            <p:nvPr/>
          </p:nvSpPr>
          <p:spPr>
            <a:xfrm>
              <a:off x="2708889" y="1374535"/>
              <a:ext cx="526216" cy="615574"/>
            </a:xfrm>
            <a:prstGeom prst="rightArrow">
              <a:avLst>
                <a:gd name="adj1" fmla="val 60000"/>
                <a:gd name="adj2" fmla="val 50000"/>
              </a:avLst>
            </a:prstGeom>
            <a:solidFill>
              <a:srgbClr val="BF50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p:nvPr/>
          </p:nvSpPr>
          <p:spPr>
            <a:xfrm>
              <a:off x="2708889" y="1497650"/>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sp>
          <p:nvSpPr>
            <p:cNvPr id="153" name="Google Shape;153;p9"/>
            <p:cNvSpPr/>
            <p:nvPr/>
          </p:nvSpPr>
          <p:spPr>
            <a:xfrm>
              <a:off x="3483322" y="937676"/>
              <a:ext cx="2482155" cy="1489293"/>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txBox="1"/>
            <p:nvPr/>
          </p:nvSpPr>
          <p:spPr>
            <a:xfrm>
              <a:off x="3526942" y="981296"/>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Accounts, View Authorization Requests, Search</a:t>
              </a:r>
              <a:endParaRPr/>
            </a:p>
          </p:txBody>
        </p:sp>
        <p:sp>
          <p:nvSpPr>
            <p:cNvPr id="155" name="Google Shape;155;p9"/>
            <p:cNvSpPr/>
            <p:nvPr/>
          </p:nvSpPr>
          <p:spPr>
            <a:xfrm>
              <a:off x="6183907" y="1374535"/>
              <a:ext cx="526216" cy="615574"/>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txBox="1"/>
            <p:nvPr/>
          </p:nvSpPr>
          <p:spPr>
            <a:xfrm>
              <a:off x="6183907" y="1497650"/>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sp>
          <p:nvSpPr>
            <p:cNvPr id="157" name="Google Shape;157;p9"/>
            <p:cNvSpPr/>
            <p:nvPr/>
          </p:nvSpPr>
          <p:spPr>
            <a:xfrm>
              <a:off x="6958339" y="937676"/>
              <a:ext cx="2482155" cy="1489293"/>
            </a:xfrm>
            <a:prstGeom prst="roundRect">
              <a:avLst>
                <a:gd name="adj" fmla="val 1000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txBox="1"/>
            <p:nvPr/>
          </p:nvSpPr>
          <p:spPr>
            <a:xfrm>
              <a:off x="7001959" y="981296"/>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Click on the card number</a:t>
              </a:r>
              <a:endParaRPr/>
            </a:p>
          </p:txBody>
        </p:sp>
        <p:sp>
          <p:nvSpPr>
            <p:cNvPr id="159" name="Google Shape;159;p9"/>
            <p:cNvSpPr/>
            <p:nvPr/>
          </p:nvSpPr>
          <p:spPr>
            <a:xfrm rot="5400000">
              <a:off x="7936309" y="2600720"/>
              <a:ext cx="526216" cy="615574"/>
            </a:xfrm>
            <a:prstGeom prst="rightArrow">
              <a:avLst>
                <a:gd name="adj1" fmla="val 6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txBox="1"/>
            <p:nvPr/>
          </p:nvSpPr>
          <p:spPr>
            <a:xfrm>
              <a:off x="8014746" y="2645399"/>
              <a:ext cx="369344" cy="368351"/>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sp>
          <p:nvSpPr>
            <p:cNvPr id="161" name="Google Shape;161;p9"/>
            <p:cNvSpPr/>
            <p:nvPr/>
          </p:nvSpPr>
          <p:spPr>
            <a:xfrm>
              <a:off x="6958339" y="3419832"/>
              <a:ext cx="2482155" cy="1489293"/>
            </a:xfrm>
            <a:prstGeom prst="roundRect">
              <a:avLst>
                <a:gd name="adj" fmla="val 1000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txBox="1"/>
            <p:nvPr/>
          </p:nvSpPr>
          <p:spPr>
            <a:xfrm>
              <a:off x="7001959" y="3463452"/>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The results will show the amount pending</a:t>
              </a:r>
              <a:endParaRPr/>
            </a:p>
          </p:txBody>
        </p:sp>
        <p:sp>
          <p:nvSpPr>
            <p:cNvPr id="163" name="Google Shape;163;p9"/>
            <p:cNvSpPr/>
            <p:nvPr/>
          </p:nvSpPr>
          <p:spPr>
            <a:xfrm rot="10800000">
              <a:off x="6213693" y="3856691"/>
              <a:ext cx="526216" cy="615574"/>
            </a:xfrm>
            <a:prstGeom prst="rightArrow">
              <a:avLst>
                <a:gd name="adj1" fmla="val 60000"/>
                <a:gd name="adj2" fmla="val 50000"/>
              </a:avLst>
            </a:pr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txBox="1"/>
            <p:nvPr/>
          </p:nvSpPr>
          <p:spPr>
            <a:xfrm>
              <a:off x="6371558" y="3979806"/>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sp>
          <p:nvSpPr>
            <p:cNvPr id="165" name="Google Shape;165;p9"/>
            <p:cNvSpPr/>
            <p:nvPr/>
          </p:nvSpPr>
          <p:spPr>
            <a:xfrm>
              <a:off x="3483322" y="3419832"/>
              <a:ext cx="2482155" cy="1489293"/>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txBox="1"/>
            <p:nvPr/>
          </p:nvSpPr>
          <p:spPr>
            <a:xfrm>
              <a:off x="3526942" y="3463452"/>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Add this amount to the current amount needed</a:t>
              </a:r>
              <a:endParaRPr/>
            </a:p>
          </p:txBody>
        </p:sp>
        <p:sp>
          <p:nvSpPr>
            <p:cNvPr id="167" name="Google Shape;167;p9"/>
            <p:cNvSpPr/>
            <p:nvPr/>
          </p:nvSpPr>
          <p:spPr>
            <a:xfrm rot="10800000">
              <a:off x="2738675" y="3856691"/>
              <a:ext cx="526216" cy="615574"/>
            </a:xfrm>
            <a:prstGeom prst="rightArrow">
              <a:avLst>
                <a:gd name="adj1" fmla="val 60000"/>
                <a:gd name="adj2" fmla="val 50000"/>
              </a:avLst>
            </a:prstGeom>
            <a:solidFill>
              <a:srgbClr val="F79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txBox="1"/>
            <p:nvPr/>
          </p:nvSpPr>
          <p:spPr>
            <a:xfrm>
              <a:off x="2896540" y="3979806"/>
              <a:ext cx="368351" cy="369344"/>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2000"/>
                <a:buFont typeface="Arial"/>
                <a:buNone/>
              </a:pPr>
              <a:endParaRPr sz="2000">
                <a:solidFill>
                  <a:schemeClr val="lt1"/>
                </a:solidFill>
              </a:endParaRPr>
            </a:p>
          </p:txBody>
        </p:sp>
        <p:sp>
          <p:nvSpPr>
            <p:cNvPr id="169" name="Google Shape;169;p9"/>
            <p:cNvSpPr/>
            <p:nvPr/>
          </p:nvSpPr>
          <p:spPr>
            <a:xfrm>
              <a:off x="8304" y="3419832"/>
              <a:ext cx="2482155" cy="1489293"/>
            </a:xfrm>
            <a:prstGeom prst="roundRect">
              <a:avLst>
                <a:gd name="adj" fmla="val 10000"/>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txBox="1"/>
            <p:nvPr/>
          </p:nvSpPr>
          <p:spPr>
            <a:xfrm>
              <a:off x="51924" y="3463452"/>
              <a:ext cx="2394915" cy="1402053"/>
            </a:xfrm>
            <a:prstGeom prst="rect">
              <a:avLst/>
            </a:prstGeom>
            <a:noFill/>
            <a:ln>
              <a:noFill/>
            </a:ln>
          </p:spPr>
          <p:txBody>
            <a:bodyPr spcFirstLastPara="1" wrap="square" lIns="95250" tIns="95250" rIns="95250" bIns="95250" anchor="ctr" anchorCtr="0">
              <a:noAutofit/>
            </a:bodyPr>
            <a:lstStyle/>
            <a:p>
              <a:pPr marL="0" lvl="0" indent="0" algn="ctr" rtl="0">
                <a:lnSpc>
                  <a:spcPct val="90000"/>
                </a:lnSpc>
                <a:spcBef>
                  <a:spcPts val="0"/>
                </a:spcBef>
                <a:spcAft>
                  <a:spcPts val="0"/>
                </a:spcAft>
                <a:buClr>
                  <a:schemeClr val="lt1"/>
                </a:buClr>
                <a:buSzPts val="2500"/>
                <a:buFont typeface="Arial"/>
                <a:buNone/>
              </a:pPr>
              <a:r>
                <a:rPr lang="en-US" sz="2500">
                  <a:solidFill>
                    <a:schemeClr val="lt1"/>
                  </a:solidFill>
                  <a:latin typeface="Calibri"/>
                  <a:ea typeface="Calibri"/>
                  <a:cs typeface="Calibri"/>
                  <a:sym typeface="Calibri"/>
                </a:rPr>
                <a:t>Start at step #2 on the next slide</a:t>
              </a:r>
              <a:endParaRPr/>
            </a:p>
          </p:txBody>
        </p:sp>
      </p:grpSp>
      <p:sp>
        <p:nvSpPr>
          <p:cNvPr id="171" name="Google Shape;171;p9"/>
          <p:cNvSpPr txBox="1"/>
          <p:nvPr/>
        </p:nvSpPr>
        <p:spPr>
          <a:xfrm>
            <a:off x="4489450" y="2286000"/>
            <a:ext cx="609600" cy="323165"/>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1500">
                <a:solidFill>
                  <a:schemeClr val="lt1"/>
                </a:solidFill>
              </a:rPr>
              <a:t>YES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1278</Words>
  <Application>Microsoft Office PowerPoint</Application>
  <PresentationFormat>Custom</PresentationFormat>
  <Paragraphs>166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Courier New</vt:lpstr>
      <vt:lpstr>Noto Sans Symbols</vt:lpstr>
      <vt:lpstr>Office Theme</vt:lpstr>
      <vt:lpstr>PowerPoint Presentation</vt:lpstr>
      <vt:lpstr>Why Is This Important??</vt:lpstr>
      <vt:lpstr>Responsibilities</vt:lpstr>
      <vt:lpstr>P-Card Use</vt:lpstr>
      <vt:lpstr>Purchase Orders &amp; P-Card Procedures</vt:lpstr>
      <vt:lpstr>Purchase Orders &amp; P-Card Procedures-Continued</vt:lpstr>
      <vt:lpstr>PowerPoint Presentation</vt:lpstr>
      <vt:lpstr>PowerPoint Presentation</vt:lpstr>
      <vt:lpstr>Director: Adding Funds to P-card on Computer</vt:lpstr>
      <vt:lpstr>Director: Adding Funds to P-card on Computer</vt:lpstr>
      <vt:lpstr>Director: Adding Funds on the App</vt:lpstr>
      <vt:lpstr>Director: Adding Funds on the App</vt:lpstr>
      <vt:lpstr>Unacceptable P-Card Purchases</vt:lpstr>
      <vt:lpstr>Amazon &amp; Office Depot Orders</vt:lpstr>
      <vt:lpstr>Charge Accounts</vt:lpstr>
      <vt:lpstr>Recourse for Improper Use</vt:lpstr>
      <vt:lpstr>Balancing Monthly Reports</vt:lpstr>
      <vt:lpstr>Balancing the Statement</vt:lpstr>
      <vt:lpstr>Rewards</vt:lpstr>
      <vt:lpstr>Other Items</vt:lpstr>
      <vt:lpstr>Travel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Pam McCammon</cp:lastModifiedBy>
  <cp:revision>2</cp:revision>
  <dcterms:created xsi:type="dcterms:W3CDTF">2023-12-12T17:06:51Z</dcterms:created>
  <dcterms:modified xsi:type="dcterms:W3CDTF">2025-08-20T20:39:40Z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2023-12-12T00:00:00Z</vt:filetime>
  </property>
  <property fmtid="{D5CDD505-2E9C-101B-9397-08002B2CF9AE}" pid="3" name="Creator">
    <vt:lpwstr>Google</vt:lpwstr>
  </property>
  <property fmtid="{D5CDD505-2E9C-101B-9397-08002B2CF9AE}" pid="4" name="LastSaved">
    <vt:filetime>2023-12-12T00:00:00Z</vt:filetime>
  </property>
</Properties>
</file>