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handoutMasterIdLst>
    <p:handoutMasterId r:id="rId31"/>
  </p:handoutMasterIdLst>
  <p:sldIdLst>
    <p:sldId id="256" r:id="rId2"/>
    <p:sldId id="570" r:id="rId3"/>
    <p:sldId id="676" r:id="rId4"/>
    <p:sldId id="571" r:id="rId5"/>
    <p:sldId id="572" r:id="rId6"/>
    <p:sldId id="574" r:id="rId7"/>
    <p:sldId id="586" r:id="rId8"/>
    <p:sldId id="584" r:id="rId9"/>
    <p:sldId id="585" r:id="rId10"/>
    <p:sldId id="587" r:id="rId11"/>
    <p:sldId id="680" r:id="rId12"/>
    <p:sldId id="681" r:id="rId13"/>
    <p:sldId id="579" r:id="rId14"/>
    <p:sldId id="679" r:id="rId15"/>
    <p:sldId id="588" r:id="rId16"/>
    <p:sldId id="577" r:id="rId17"/>
    <p:sldId id="682" r:id="rId18"/>
    <p:sldId id="677" r:id="rId19"/>
    <p:sldId id="678" r:id="rId20"/>
    <p:sldId id="683" r:id="rId21"/>
    <p:sldId id="684" r:id="rId22"/>
    <p:sldId id="685" r:id="rId23"/>
    <p:sldId id="686" r:id="rId24"/>
    <p:sldId id="687" r:id="rId25"/>
    <p:sldId id="688" r:id="rId26"/>
    <p:sldId id="689" r:id="rId27"/>
    <p:sldId id="435" r:id="rId28"/>
    <p:sldId id="67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99" autoAdjust="0"/>
    <p:restoredTop sz="75578" autoAdjust="0"/>
  </p:normalViewPr>
  <p:slideViewPr>
    <p:cSldViewPr>
      <p:cViewPr varScale="1">
        <p:scale>
          <a:sx n="87" d="100"/>
          <a:sy n="87" d="100"/>
        </p:scale>
        <p:origin x="19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A13DA2-AD1C-4806-9977-5F986BB415E4}" type="datetimeFigureOut">
              <a:rPr lang="en-US" smtClean="0"/>
              <a:pPr/>
              <a:t>4/11/2018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2069AB-68C1-4166-93F4-63DAC27B3B4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644353F-7334-46FE-AFBC-2F66CAB1919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44353F-7334-46FE-AFBC-2F66CAB19192}"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44353F-7334-46FE-AFBC-2F66CAB19192}" type="slidenum">
              <a:rPr lang="en-US" smtClean="0"/>
              <a:pPr>
                <a:defRPr/>
              </a:pPr>
              <a:t>14</a:t>
            </a:fld>
            <a:endParaRPr lang="en-US" dirty="0"/>
          </a:p>
        </p:txBody>
      </p:sp>
    </p:spTree>
    <p:extLst>
      <p:ext uri="{BB962C8B-B14F-4D97-AF65-F5344CB8AC3E}">
        <p14:creationId xmlns:p14="http://schemas.microsoft.com/office/powerpoint/2010/main" val="399496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44353F-7334-46FE-AFBC-2F66CAB19192}" type="slidenum">
              <a:rPr lang="en-US" smtClean="0"/>
              <a:pPr>
                <a:defRPr/>
              </a:pPr>
              <a:t>17</a:t>
            </a:fld>
            <a:endParaRPr lang="en-US" dirty="0"/>
          </a:p>
        </p:txBody>
      </p:sp>
    </p:spTree>
    <p:extLst>
      <p:ext uri="{BB962C8B-B14F-4D97-AF65-F5344CB8AC3E}">
        <p14:creationId xmlns:p14="http://schemas.microsoft.com/office/powerpoint/2010/main" val="327643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44353F-7334-46FE-AFBC-2F66CAB19192}" type="slidenum">
              <a:rPr lang="en-US" smtClean="0"/>
              <a:pPr>
                <a:defRPr/>
              </a:pPr>
              <a:t>24</a:t>
            </a:fld>
            <a:endParaRPr lang="en-US" dirty="0"/>
          </a:p>
        </p:txBody>
      </p:sp>
    </p:spTree>
    <p:extLst>
      <p:ext uri="{BB962C8B-B14F-4D97-AF65-F5344CB8AC3E}">
        <p14:creationId xmlns:p14="http://schemas.microsoft.com/office/powerpoint/2010/main" val="157414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B158EBB-CFE7-4865-83F8-3CA61B4627D5}" type="slidenum">
              <a:rPr lang="en-US" smtClean="0"/>
              <a:pPr/>
              <a:t>27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44353F-7334-46FE-AFBC-2F66CAB19192}" type="slidenum">
              <a:rPr lang="en-US" smtClean="0"/>
              <a:pPr>
                <a:defRPr/>
              </a:pPr>
              <a:t>28</a:t>
            </a:fld>
            <a:endParaRPr lang="en-US" dirty="0"/>
          </a:p>
        </p:txBody>
      </p:sp>
    </p:spTree>
    <p:extLst>
      <p:ext uri="{BB962C8B-B14F-4D97-AF65-F5344CB8AC3E}">
        <p14:creationId xmlns:p14="http://schemas.microsoft.com/office/powerpoint/2010/main" val="1234707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LA Master">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143000"/>
            <a:ext cx="7772400" cy="1470025"/>
          </a:xfrm>
        </p:spPr>
        <p:txBody>
          <a:bodyPr/>
          <a:lstStyle>
            <a:lvl1pPr>
              <a:defRPr b="1">
                <a:effectLst>
                  <a:outerShdw blurRad="38100" dist="38100" dir="2700000" algn="tl">
                    <a:srgbClr val="C0C0C0"/>
                  </a:outerShdw>
                </a:effectLst>
              </a:defRPr>
            </a:lvl1pPr>
          </a:lstStyle>
          <a:p>
            <a:r>
              <a:rPr lang="en-US" smtClean="0"/>
              <a:t>Click to edit Master title style</a:t>
            </a:r>
            <a:endParaRPr lang="en-US"/>
          </a:p>
        </p:txBody>
      </p:sp>
      <p:sp>
        <p:nvSpPr>
          <p:cNvPr id="14339" name="Rectangle 3"/>
          <p:cNvSpPr>
            <a:spLocks noGrp="1" noChangeArrowheads="1"/>
          </p:cNvSpPr>
          <p:nvPr>
            <p:ph type="subTitle" idx="1"/>
          </p:nvPr>
        </p:nvSpPr>
        <p:spPr>
          <a:xfrm>
            <a:off x="1371600" y="3200400"/>
            <a:ext cx="6400800" cy="1752600"/>
          </a:xfrm>
        </p:spPr>
        <p:txBody>
          <a:bodyPr/>
          <a:lstStyle>
            <a:lvl1pPr marL="0" indent="0" algn="ctr">
              <a:buFontTx/>
              <a:buNone/>
              <a:defRPr b="1">
                <a:effectLst>
                  <a:outerShdw blurRad="38100" dist="38100" dir="2700000" algn="tl">
                    <a:srgbClr val="C0C0C0"/>
                  </a:outerShdw>
                </a:effectLst>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7034D2D9-D27E-4B76-AE28-CF2817F1A10B}" type="slidenum">
              <a:rPr lang="en-US" smtClean="0"/>
              <a:pPr>
                <a:defRPr/>
              </a:pPr>
              <a:t>‹#›</a:t>
            </a:fld>
            <a:endParaRPr lang="en-US" dirty="0"/>
          </a:p>
        </p:txBody>
      </p:sp>
      <p:pic>
        <p:nvPicPr>
          <p:cNvPr id="8" name="Picture 2"/>
          <p:cNvPicPr>
            <a:picLocks noChangeAspect="1" noChangeArrowheads="1"/>
          </p:cNvPicPr>
          <p:nvPr/>
        </p:nvPicPr>
        <p:blipFill>
          <a:blip r:embed="rId2" cstate="print">
            <a:lum bright="-14000" contrast="-100000"/>
          </a:blip>
          <a:srcRect/>
          <a:stretch>
            <a:fillRect/>
          </a:stretch>
        </p:blipFill>
        <p:spPr bwMode="auto">
          <a:xfrm>
            <a:off x="1371600" y="152400"/>
            <a:ext cx="6400800" cy="64008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E8D4088-90DF-4A12-8CEB-7B85D2D3B7E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FBE28A-6C82-4CF4-90AB-1BA381BD1F2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06B4D1A-3AB6-473D-947D-F932B1992AD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056277-B671-4C6E-A78E-F9DBD235B6DA}"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AC944D-E539-477F-A04E-84CE813F480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B8B21D7-6DC8-419D-9BD7-043C6E5B6EF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276E190-BE10-422E-ADC4-7183697D50E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9A376BB-2D1B-4758-B1F1-0EA25556A0D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79C5BC-D9D2-4125-9347-D6C330E8522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1D7371-70F0-4191-9D55-38A836C37BD6}"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34D2D9-D27E-4B76-AE28-CF2817F1A10B}" type="slidenum">
              <a:rPr lang="en-US" smtClean="0"/>
              <a:pPr>
                <a:defRPr/>
              </a:pPr>
              <a:t>‹#›</a:t>
            </a:fld>
            <a:endParaRPr lang="en-US" dirty="0"/>
          </a:p>
        </p:txBody>
      </p:sp>
      <p:pic>
        <p:nvPicPr>
          <p:cNvPr id="8" name="Picture 2"/>
          <p:cNvPicPr>
            <a:picLocks noChangeAspect="1" noChangeArrowheads="1"/>
          </p:cNvPicPr>
          <p:nvPr userDrawn="1"/>
        </p:nvPicPr>
        <p:blipFill>
          <a:blip r:embed="rId14" cstate="print">
            <a:lum bright="-14000" contrast="-100000"/>
          </a:blip>
          <a:srcRect/>
          <a:stretch>
            <a:fillRect/>
          </a:stretch>
        </p:blipFill>
        <p:spPr bwMode="auto">
          <a:xfrm>
            <a:off x="7315200" y="5334000"/>
            <a:ext cx="1298448" cy="129844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eaLnBrk="1" fontAlgn="base" hangingPunct="1">
        <a:spcBef>
          <a:spcPct val="0"/>
        </a:spcBef>
        <a:spcAft>
          <a:spcPct val="0"/>
        </a:spcAft>
        <a:defRPr sz="4200">
          <a:solidFill>
            <a:schemeClr val="bg1"/>
          </a:solidFill>
          <a:latin typeface="+mj-lt"/>
          <a:ea typeface="+mj-ea"/>
          <a:cs typeface="+mj-cs"/>
        </a:defRPr>
      </a:lvl1pPr>
      <a:lvl2pPr algn="ctr" rtl="0" eaLnBrk="1" fontAlgn="base" hangingPunct="1">
        <a:spcBef>
          <a:spcPct val="0"/>
        </a:spcBef>
        <a:spcAft>
          <a:spcPct val="0"/>
        </a:spcAft>
        <a:defRPr sz="4200">
          <a:solidFill>
            <a:schemeClr val="bg1"/>
          </a:solidFill>
          <a:latin typeface="Arial" charset="0"/>
        </a:defRPr>
      </a:lvl2pPr>
      <a:lvl3pPr algn="ctr" rtl="0" eaLnBrk="1" fontAlgn="base" hangingPunct="1">
        <a:spcBef>
          <a:spcPct val="0"/>
        </a:spcBef>
        <a:spcAft>
          <a:spcPct val="0"/>
        </a:spcAft>
        <a:defRPr sz="4200">
          <a:solidFill>
            <a:schemeClr val="bg1"/>
          </a:solidFill>
          <a:latin typeface="Arial" charset="0"/>
        </a:defRPr>
      </a:lvl3pPr>
      <a:lvl4pPr algn="ctr" rtl="0" eaLnBrk="1" fontAlgn="base" hangingPunct="1">
        <a:spcBef>
          <a:spcPct val="0"/>
        </a:spcBef>
        <a:spcAft>
          <a:spcPct val="0"/>
        </a:spcAft>
        <a:defRPr sz="4200">
          <a:solidFill>
            <a:schemeClr val="bg1"/>
          </a:solidFill>
          <a:latin typeface="Arial" charset="0"/>
        </a:defRPr>
      </a:lvl4pPr>
      <a:lvl5pPr algn="ctr" rtl="0" eaLnBrk="1" fontAlgn="base" hangingPunct="1">
        <a:spcBef>
          <a:spcPct val="0"/>
        </a:spcBef>
        <a:spcAft>
          <a:spcPct val="0"/>
        </a:spcAft>
        <a:defRPr sz="4200">
          <a:solidFill>
            <a:schemeClr val="bg1"/>
          </a:solidFill>
          <a:latin typeface="Arial" charset="0"/>
        </a:defRPr>
      </a:lvl5pPr>
      <a:lvl6pPr marL="457200" algn="ctr" rtl="0" eaLnBrk="1" fontAlgn="base" hangingPunct="1">
        <a:spcBef>
          <a:spcPct val="0"/>
        </a:spcBef>
        <a:spcAft>
          <a:spcPct val="0"/>
        </a:spcAft>
        <a:defRPr sz="4200">
          <a:solidFill>
            <a:schemeClr val="bg1"/>
          </a:solidFill>
          <a:latin typeface="Arial" charset="0"/>
        </a:defRPr>
      </a:lvl6pPr>
      <a:lvl7pPr marL="914400" algn="ctr" rtl="0" eaLnBrk="1" fontAlgn="base" hangingPunct="1">
        <a:spcBef>
          <a:spcPct val="0"/>
        </a:spcBef>
        <a:spcAft>
          <a:spcPct val="0"/>
        </a:spcAft>
        <a:defRPr sz="4200">
          <a:solidFill>
            <a:schemeClr val="bg1"/>
          </a:solidFill>
          <a:latin typeface="Arial" charset="0"/>
        </a:defRPr>
      </a:lvl7pPr>
      <a:lvl8pPr marL="1371600" algn="ctr" rtl="0" eaLnBrk="1" fontAlgn="base" hangingPunct="1">
        <a:spcBef>
          <a:spcPct val="0"/>
        </a:spcBef>
        <a:spcAft>
          <a:spcPct val="0"/>
        </a:spcAft>
        <a:defRPr sz="4200">
          <a:solidFill>
            <a:schemeClr val="bg1"/>
          </a:solidFill>
          <a:latin typeface="Arial" charset="0"/>
        </a:defRPr>
      </a:lvl8pPr>
      <a:lvl9pPr marL="1828800" algn="ctr" rtl="0" eaLnBrk="1" fontAlgn="base" hangingPunct="1">
        <a:spcBef>
          <a:spcPct val="0"/>
        </a:spcBef>
        <a:spcAft>
          <a:spcPct val="0"/>
        </a:spcAft>
        <a:defRPr sz="4200">
          <a:solidFill>
            <a:schemeClr val="bg1"/>
          </a:solidFill>
          <a:latin typeface="Arial" charset="0"/>
        </a:defRPr>
      </a:lvl9pPr>
    </p:titleStyle>
    <p:bodyStyle>
      <a:lvl1pPr marL="342900" indent="-342900" algn="l" rtl="0" eaLnBrk="1" fontAlgn="base" hangingPunct="1">
        <a:spcBef>
          <a:spcPct val="20000"/>
        </a:spcBef>
        <a:spcAft>
          <a:spcPct val="0"/>
        </a:spcAft>
        <a:buClr>
          <a:srgbClr val="FF3300"/>
        </a:buClr>
        <a:buSzPct val="65000"/>
        <a:buChar char="•"/>
        <a:defRPr sz="3600">
          <a:solidFill>
            <a:schemeClr val="bg1"/>
          </a:solidFill>
          <a:latin typeface="+mn-lt"/>
          <a:ea typeface="+mn-ea"/>
          <a:cs typeface="+mn-cs"/>
        </a:defRPr>
      </a:lvl1pPr>
      <a:lvl2pPr marL="742950" indent="-285750" algn="l" rtl="0" eaLnBrk="1" fontAlgn="base" hangingPunct="1">
        <a:spcBef>
          <a:spcPct val="20000"/>
        </a:spcBef>
        <a:spcAft>
          <a:spcPct val="0"/>
        </a:spcAft>
        <a:buClr>
          <a:srgbClr val="FF3300"/>
        </a:buClr>
        <a:buSzPct val="65000"/>
        <a:buChar char="•"/>
        <a:defRPr sz="3600">
          <a:solidFill>
            <a:schemeClr val="bg1"/>
          </a:solidFill>
          <a:latin typeface="+mn-lt"/>
        </a:defRPr>
      </a:lvl2pPr>
      <a:lvl3pPr marL="1143000" indent="-228600" algn="l" rtl="0" eaLnBrk="1" fontAlgn="base" hangingPunct="1">
        <a:spcBef>
          <a:spcPct val="20000"/>
        </a:spcBef>
        <a:spcAft>
          <a:spcPct val="0"/>
        </a:spcAft>
        <a:buClr>
          <a:srgbClr val="FF3300"/>
        </a:buClr>
        <a:buSzPct val="65000"/>
        <a:buChar char="•"/>
        <a:defRPr sz="3600">
          <a:solidFill>
            <a:schemeClr val="bg1"/>
          </a:solidFill>
          <a:latin typeface="+mn-lt"/>
        </a:defRPr>
      </a:lvl3pPr>
      <a:lvl4pPr marL="1600200" indent="-228600" algn="l" rtl="0" eaLnBrk="1" fontAlgn="base" hangingPunct="1">
        <a:spcBef>
          <a:spcPct val="20000"/>
        </a:spcBef>
        <a:spcAft>
          <a:spcPct val="0"/>
        </a:spcAft>
        <a:buClr>
          <a:srgbClr val="FF3300"/>
        </a:buClr>
        <a:buSzPct val="65000"/>
        <a:buChar char="•"/>
        <a:defRPr sz="3600">
          <a:solidFill>
            <a:schemeClr val="bg1"/>
          </a:solidFill>
          <a:latin typeface="+mn-lt"/>
        </a:defRPr>
      </a:lvl4pPr>
      <a:lvl5pPr marL="2057400" indent="-228600" algn="l" rtl="0" eaLnBrk="1" fontAlgn="base" hangingPunct="1">
        <a:spcBef>
          <a:spcPct val="20000"/>
        </a:spcBef>
        <a:spcAft>
          <a:spcPct val="0"/>
        </a:spcAft>
        <a:buClr>
          <a:srgbClr val="FF3300"/>
        </a:buClr>
        <a:buSzPct val="65000"/>
        <a:buChar char="•"/>
        <a:defRPr sz="3600">
          <a:solidFill>
            <a:schemeClr val="bg1"/>
          </a:solidFill>
          <a:latin typeface="+mn-lt"/>
        </a:defRPr>
      </a:lvl5pPr>
      <a:lvl6pPr marL="2514600" indent="-228600" algn="l" rtl="0" eaLnBrk="1" fontAlgn="base" hangingPunct="1">
        <a:spcBef>
          <a:spcPct val="20000"/>
        </a:spcBef>
        <a:spcAft>
          <a:spcPct val="0"/>
        </a:spcAft>
        <a:buClr>
          <a:srgbClr val="FF3300"/>
        </a:buClr>
        <a:buSzPct val="65000"/>
        <a:buChar char="•"/>
        <a:defRPr sz="3600">
          <a:solidFill>
            <a:schemeClr val="bg1"/>
          </a:solidFill>
          <a:latin typeface="+mn-lt"/>
        </a:defRPr>
      </a:lvl6pPr>
      <a:lvl7pPr marL="2971800" indent="-228600" algn="l" rtl="0" eaLnBrk="1" fontAlgn="base" hangingPunct="1">
        <a:spcBef>
          <a:spcPct val="20000"/>
        </a:spcBef>
        <a:spcAft>
          <a:spcPct val="0"/>
        </a:spcAft>
        <a:buClr>
          <a:srgbClr val="FF3300"/>
        </a:buClr>
        <a:buSzPct val="65000"/>
        <a:buChar char="•"/>
        <a:defRPr sz="3600">
          <a:solidFill>
            <a:schemeClr val="bg1"/>
          </a:solidFill>
          <a:latin typeface="+mn-lt"/>
        </a:defRPr>
      </a:lvl7pPr>
      <a:lvl8pPr marL="3429000" indent="-228600" algn="l" rtl="0" eaLnBrk="1" fontAlgn="base" hangingPunct="1">
        <a:spcBef>
          <a:spcPct val="20000"/>
        </a:spcBef>
        <a:spcAft>
          <a:spcPct val="0"/>
        </a:spcAft>
        <a:buClr>
          <a:srgbClr val="FF3300"/>
        </a:buClr>
        <a:buSzPct val="65000"/>
        <a:buChar char="•"/>
        <a:defRPr sz="3600">
          <a:solidFill>
            <a:schemeClr val="bg1"/>
          </a:solidFill>
          <a:latin typeface="+mn-lt"/>
        </a:defRPr>
      </a:lvl8pPr>
      <a:lvl9pPr marL="3886200" indent="-228600" algn="l" rtl="0" eaLnBrk="1" fontAlgn="base" hangingPunct="1">
        <a:spcBef>
          <a:spcPct val="20000"/>
        </a:spcBef>
        <a:spcAft>
          <a:spcPct val="0"/>
        </a:spcAft>
        <a:buClr>
          <a:srgbClr val="FF3300"/>
        </a:buClr>
        <a:buSzPct val="65000"/>
        <a:buChar char="•"/>
        <a:defRPr sz="3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219200"/>
            <a:ext cx="7772400" cy="1470025"/>
          </a:xfrm>
        </p:spPr>
        <p:txBody>
          <a:bodyPr/>
          <a:lstStyle/>
          <a:p>
            <a:pPr eaLnBrk="1" hangingPunct="1">
              <a:defRPr/>
            </a:pPr>
            <a:r>
              <a:rPr lang="en-US" sz="5400" dirty="0" smtClean="0"/>
              <a:t>Fraud – School Activity / School Bookkeepers</a:t>
            </a:r>
          </a:p>
        </p:txBody>
      </p:sp>
      <p:sp>
        <p:nvSpPr>
          <p:cNvPr id="2051" name="Rectangle 3"/>
          <p:cNvSpPr>
            <a:spLocks noGrp="1" noChangeArrowheads="1"/>
          </p:cNvSpPr>
          <p:nvPr>
            <p:ph type="subTitle" idx="1"/>
          </p:nvPr>
        </p:nvSpPr>
        <p:spPr>
          <a:xfrm>
            <a:off x="1371600" y="685800"/>
            <a:ext cx="6400800" cy="5334000"/>
          </a:xfrm>
        </p:spPr>
        <p:txBody>
          <a:bodyPr/>
          <a:lstStyle/>
          <a:p>
            <a:pPr eaLnBrk="1" hangingPunct="1">
              <a:defRPr/>
            </a:pPr>
            <a:endParaRPr lang="en-US" sz="4800" dirty="0" smtClean="0"/>
          </a:p>
          <a:p>
            <a:pPr eaLnBrk="1" hangingPunct="1">
              <a:defRPr/>
            </a:pPr>
            <a:endParaRPr lang="en-US" sz="4800" dirty="0" smtClean="0"/>
          </a:p>
          <a:p>
            <a:pPr eaLnBrk="1" hangingPunct="1">
              <a:defRPr/>
            </a:pPr>
            <a:endParaRPr lang="en-US" sz="4800" dirty="0" smtClean="0"/>
          </a:p>
          <a:p>
            <a:pPr eaLnBrk="1" hangingPunct="1">
              <a:defRPr/>
            </a:pPr>
            <a:endParaRPr lang="en-US" sz="4800" dirty="0" smtClean="0"/>
          </a:p>
          <a:p>
            <a:pPr eaLnBrk="1" hangingPunct="1">
              <a:defRPr/>
            </a:pPr>
            <a:r>
              <a:rPr lang="en-US" sz="4800" dirty="0" smtClean="0"/>
              <a:t>SASBO Conference</a:t>
            </a:r>
          </a:p>
          <a:p>
            <a:pPr eaLnBrk="1" hangingPunct="1">
              <a:defRPr/>
            </a:pPr>
            <a:r>
              <a:rPr lang="en-US" sz="4800" dirty="0" smtClean="0"/>
              <a:t>April 18, 2018</a:t>
            </a:r>
          </a:p>
          <a:p>
            <a:pPr eaLnBrk="1" hangingPunct="1">
              <a:defRPr/>
            </a:pPr>
            <a:endParaRPr lang="en-US"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sz="3200" dirty="0" smtClean="0"/>
              <a:t/>
            </a:r>
            <a:br>
              <a:rPr lang="en-US" sz="3200" dirty="0" smtClean="0"/>
            </a:br>
            <a:r>
              <a:rPr lang="en-US" sz="3200" dirty="0" smtClean="0"/>
              <a:t>Trust is NOT an internal control</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Control Deficiencies </a:t>
            </a:r>
            <a:endParaRPr lang="en-US" dirty="0"/>
          </a:p>
        </p:txBody>
      </p:sp>
      <p:sp>
        <p:nvSpPr>
          <p:cNvPr id="3" name="Content Placeholder 2"/>
          <p:cNvSpPr>
            <a:spLocks noGrp="1"/>
          </p:cNvSpPr>
          <p:nvPr>
            <p:ph idx="1"/>
          </p:nvPr>
        </p:nvSpPr>
        <p:spPr/>
        <p:txBody>
          <a:bodyPr/>
          <a:lstStyle/>
          <a:p>
            <a:r>
              <a:rPr lang="en-US" dirty="0" smtClean="0"/>
              <a:t>No accounting at point of collection</a:t>
            </a:r>
          </a:p>
          <a:p>
            <a:r>
              <a:rPr lang="en-US" dirty="0" smtClean="0"/>
              <a:t>Unapproved fundraiser</a:t>
            </a:r>
          </a:p>
          <a:p>
            <a:r>
              <a:rPr lang="en-US" dirty="0" smtClean="0"/>
              <a:t>Funds collected by sponsor not secured to prevent unauthorized access</a:t>
            </a:r>
          </a:p>
          <a:p>
            <a:r>
              <a:rPr lang="en-US" dirty="0" smtClean="0"/>
              <a:t>Funds collected not remitted for deposit in a timely manner</a:t>
            </a:r>
          </a:p>
        </p:txBody>
      </p:sp>
    </p:spTree>
    <p:extLst>
      <p:ext uri="{BB962C8B-B14F-4D97-AF65-F5344CB8AC3E}">
        <p14:creationId xmlns:p14="http://schemas.microsoft.com/office/powerpoint/2010/main" val="411149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Control Deficiencies</a:t>
            </a:r>
            <a:endParaRPr lang="en-US" dirty="0"/>
          </a:p>
        </p:txBody>
      </p:sp>
      <p:sp>
        <p:nvSpPr>
          <p:cNvPr id="3" name="Content Placeholder 2"/>
          <p:cNvSpPr>
            <a:spLocks noGrp="1"/>
          </p:cNvSpPr>
          <p:nvPr>
            <p:ph idx="1"/>
          </p:nvPr>
        </p:nvSpPr>
        <p:spPr/>
        <p:txBody>
          <a:bodyPr/>
          <a:lstStyle/>
          <a:p>
            <a:r>
              <a:rPr lang="en-US" dirty="0"/>
              <a:t>No periodic verification of account activity/balance with bookkeeper or district treasurer </a:t>
            </a:r>
          </a:p>
          <a:p>
            <a:r>
              <a:rPr lang="en-US" dirty="0" smtClean="0"/>
              <a:t>Lack of segregation of duties </a:t>
            </a:r>
          </a:p>
          <a:p>
            <a:endParaRPr lang="en-US" dirty="0"/>
          </a:p>
        </p:txBody>
      </p:sp>
    </p:spTree>
    <p:extLst>
      <p:ext uri="{BB962C8B-B14F-4D97-AF65-F5344CB8AC3E}">
        <p14:creationId xmlns:p14="http://schemas.microsoft.com/office/powerpoint/2010/main" val="202917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Fraud Example</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r>
              <a:rPr lang="en-US" dirty="0"/>
              <a:t>Funds collected by activity sponsor/advisor not remitted to bookkeeper or district treasurer for deposit. Majority of the time this involves “skimming” off the top before any funds are accounted for. </a:t>
            </a:r>
            <a:br>
              <a:rPr lang="en-US" dirty="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Fraud Example</a:t>
            </a:r>
            <a:endParaRPr lang="en-US" dirty="0"/>
          </a:p>
        </p:txBody>
      </p:sp>
      <p:sp>
        <p:nvSpPr>
          <p:cNvPr id="3" name="Content Placeholder 2"/>
          <p:cNvSpPr>
            <a:spLocks noGrp="1"/>
          </p:cNvSpPr>
          <p:nvPr>
            <p:ph idx="1"/>
          </p:nvPr>
        </p:nvSpPr>
        <p:spPr/>
        <p:txBody>
          <a:bodyPr/>
          <a:lstStyle/>
          <a:p>
            <a:pPr marL="0" indent="0">
              <a:buNone/>
            </a:pPr>
            <a:r>
              <a:rPr lang="en-US" dirty="0" smtClean="0"/>
              <a:t>For example, fundraiser proceeds remitted to the sponsor and $100 of cash is taken before being accounted for and remitted to the bookkeeper or district treasurer.</a:t>
            </a:r>
            <a:endParaRPr lang="en-US" dirty="0"/>
          </a:p>
        </p:txBody>
      </p:sp>
    </p:spTree>
    <p:extLst>
      <p:ext uri="{BB962C8B-B14F-4D97-AF65-F5344CB8AC3E}">
        <p14:creationId xmlns:p14="http://schemas.microsoft.com/office/powerpoint/2010/main" val="2699916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dirty="0" smtClean="0"/>
              <a:t>School management should establish written policies and procedures for activity sponsors/advisors. </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dirty="0" smtClean="0"/>
              <a:t>These policies and procedures should include such items as:</a:t>
            </a:r>
            <a:br>
              <a:rPr lang="en-US" sz="3200" dirty="0" smtClean="0"/>
            </a:br>
            <a:r>
              <a:rPr lang="en-US" sz="3200" dirty="0" smtClean="0"/>
              <a:t>- approval process for fundraisers</a:t>
            </a:r>
            <a:br>
              <a:rPr lang="en-US" sz="3200" dirty="0" smtClean="0"/>
            </a:br>
            <a:r>
              <a:rPr lang="en-US" sz="3200" dirty="0" smtClean="0"/>
              <a:t>- accountability established at the point of collection of funds</a:t>
            </a:r>
            <a:br>
              <a:rPr lang="en-US" sz="3200" dirty="0" smtClean="0"/>
            </a:br>
            <a:r>
              <a:rPr lang="en-US" sz="3200" dirty="0" smtClean="0"/>
              <a:t>- issuance of duplicate pre-numbered receipts</a:t>
            </a:r>
            <a:br>
              <a:rPr lang="en-US" sz="3200" dirty="0" smtClean="0"/>
            </a:br>
            <a:r>
              <a:rPr lang="en-US" sz="3200" dirty="0" smtClean="0"/>
              <a:t>- maintain ledger </a:t>
            </a:r>
            <a:br>
              <a:rPr lang="en-US" sz="3200" dirty="0" smtClean="0"/>
            </a:br>
            <a:r>
              <a:rPr lang="en-US" sz="3200" dirty="0" smtClean="0"/>
              <a:t>- verify balance periodically with the activity fund bookkeeper or district treasurer</a:t>
            </a:r>
            <a:br>
              <a:rPr lang="en-US" sz="3200" dirty="0" smtClean="0"/>
            </a:br>
            <a:r>
              <a:rPr lang="en-US" sz="3200" dirty="0" smtClean="0"/>
              <a:t>- maintain a file of all documentation related to fundraising activities </a:t>
            </a:r>
            <a:br>
              <a:rPr lang="en-US" sz="3200" dirty="0" smtClean="0"/>
            </a:b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Analysis</a:t>
            </a:r>
            <a:endParaRPr lang="en-US" dirty="0"/>
          </a:p>
        </p:txBody>
      </p:sp>
      <p:sp>
        <p:nvSpPr>
          <p:cNvPr id="3" name="Content Placeholder 2"/>
          <p:cNvSpPr>
            <a:spLocks noGrp="1"/>
          </p:cNvSpPr>
          <p:nvPr>
            <p:ph idx="1"/>
          </p:nvPr>
        </p:nvSpPr>
        <p:spPr/>
        <p:txBody>
          <a:bodyPr/>
          <a:lstStyle/>
          <a:p>
            <a:r>
              <a:rPr lang="en-US" dirty="0" smtClean="0"/>
              <a:t>Implement procedures to investigate deficit balances and spending in activity funds or any other unusual trend – what caused the deficit, why are fundraising proceeds less than the related expenses, why are concession revenues decreasing when gate revenues are increasing, etc. </a:t>
            </a:r>
            <a:endParaRPr lang="en-US" dirty="0"/>
          </a:p>
        </p:txBody>
      </p:sp>
    </p:spTree>
    <p:extLst>
      <p:ext uri="{BB962C8B-B14F-4D97-AF65-F5344CB8AC3E}">
        <p14:creationId xmlns:p14="http://schemas.microsoft.com/office/powerpoint/2010/main" val="1470498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Gate Revenue</a:t>
            </a:r>
            <a:endParaRPr lang="en-US" dirty="0"/>
          </a:p>
        </p:txBody>
      </p:sp>
      <p:sp>
        <p:nvSpPr>
          <p:cNvPr id="3" name="Content Placeholder 2"/>
          <p:cNvSpPr>
            <a:spLocks noGrp="1"/>
          </p:cNvSpPr>
          <p:nvPr>
            <p:ph idx="1"/>
          </p:nvPr>
        </p:nvSpPr>
        <p:spPr/>
        <p:txBody>
          <a:bodyPr/>
          <a:lstStyle/>
          <a:p>
            <a:r>
              <a:rPr lang="en-US" dirty="0" smtClean="0"/>
              <a:t>Issue pre-numbered tickets </a:t>
            </a:r>
          </a:p>
          <a:p>
            <a:r>
              <a:rPr lang="en-US" dirty="0" smtClean="0"/>
              <a:t>At the conclusion of the athletic event, preparation of athletic gate summary to document the reconciling of money collected to the tickets issued </a:t>
            </a:r>
          </a:p>
        </p:txBody>
      </p:sp>
    </p:spTree>
    <p:extLst>
      <p:ext uri="{BB962C8B-B14F-4D97-AF65-F5344CB8AC3E}">
        <p14:creationId xmlns:p14="http://schemas.microsoft.com/office/powerpoint/2010/main" val="130891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Gate Revenue (continued)</a:t>
            </a:r>
            <a:endParaRPr lang="en-US" dirty="0"/>
          </a:p>
        </p:txBody>
      </p:sp>
      <p:sp>
        <p:nvSpPr>
          <p:cNvPr id="3" name="Content Placeholder 2"/>
          <p:cNvSpPr>
            <a:spLocks noGrp="1"/>
          </p:cNvSpPr>
          <p:nvPr>
            <p:ph idx="1"/>
          </p:nvPr>
        </p:nvSpPr>
        <p:spPr/>
        <p:txBody>
          <a:bodyPr/>
          <a:lstStyle/>
          <a:p>
            <a:r>
              <a:rPr lang="en-US" dirty="0"/>
              <a:t>Involve at least two persons when collecting at gate and when preparing athletic gate summary.</a:t>
            </a:r>
          </a:p>
          <a:p>
            <a:r>
              <a:rPr lang="en-US" dirty="0" smtClean="0"/>
              <a:t>Differences between collections and tickets issued need to be explained.</a:t>
            </a:r>
          </a:p>
          <a:p>
            <a:endParaRPr lang="en-US" dirty="0"/>
          </a:p>
        </p:txBody>
      </p:sp>
    </p:spTree>
    <p:extLst>
      <p:ext uri="{BB962C8B-B14F-4D97-AF65-F5344CB8AC3E}">
        <p14:creationId xmlns:p14="http://schemas.microsoft.com/office/powerpoint/2010/main" val="420930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dirty="0" smtClean="0"/>
              <a:t>School activity funds consist of many sources – examples include athletics, yearbook, classroom funds, and student organizations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Fraud Example </a:t>
            </a:r>
            <a:endParaRPr lang="en-US" dirty="0"/>
          </a:p>
        </p:txBody>
      </p:sp>
      <p:sp>
        <p:nvSpPr>
          <p:cNvPr id="3" name="Content Placeholder 2"/>
          <p:cNvSpPr>
            <a:spLocks noGrp="1"/>
          </p:cNvSpPr>
          <p:nvPr>
            <p:ph idx="1"/>
          </p:nvPr>
        </p:nvSpPr>
        <p:spPr/>
        <p:txBody>
          <a:bodyPr/>
          <a:lstStyle/>
          <a:p>
            <a:r>
              <a:rPr lang="en-US" dirty="0" smtClean="0"/>
              <a:t>Finding: After comparison of available cash receipts issued to class/club sponsors and activity fund deposit forms prepared by class/club sponsors with bank deposits, it was determined that District revenue totaling $110,422 was not deposited in a District bank account.</a:t>
            </a:r>
            <a:endParaRPr lang="en-US" dirty="0"/>
          </a:p>
        </p:txBody>
      </p:sp>
    </p:spTree>
    <p:extLst>
      <p:ext uri="{BB962C8B-B14F-4D97-AF65-F5344CB8AC3E}">
        <p14:creationId xmlns:p14="http://schemas.microsoft.com/office/powerpoint/2010/main" val="159852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lstStyle/>
          <a:p>
            <a:r>
              <a:rPr lang="en-US" dirty="0" smtClean="0"/>
              <a:t>Class/club sponsors did not maintain collection ledgers, deposit forms, or receipts issued to them when remitting funds to the District Treasurer</a:t>
            </a:r>
          </a:p>
          <a:p>
            <a:r>
              <a:rPr lang="en-US" dirty="0" smtClean="0"/>
              <a:t>Sponsors would drop off funds without obtaining or requesting a receipt</a:t>
            </a:r>
          </a:p>
          <a:p>
            <a:pPr marL="0" indent="0">
              <a:buNone/>
            </a:pPr>
            <a:endParaRPr lang="en-US" dirty="0"/>
          </a:p>
        </p:txBody>
      </p:sp>
    </p:spTree>
    <p:extLst>
      <p:ext uri="{BB962C8B-B14F-4D97-AF65-F5344CB8AC3E}">
        <p14:creationId xmlns:p14="http://schemas.microsoft.com/office/powerpoint/2010/main" val="281031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lstStyle/>
          <a:p>
            <a:r>
              <a:rPr lang="en-US" dirty="0" smtClean="0"/>
              <a:t>District Treasurer would sometimes issue a receipt to sponsors from an unofficial, generic receipt book.</a:t>
            </a:r>
          </a:p>
          <a:p>
            <a:endParaRPr lang="en-US" dirty="0"/>
          </a:p>
        </p:txBody>
      </p:sp>
    </p:spTree>
    <p:extLst>
      <p:ext uri="{BB962C8B-B14F-4D97-AF65-F5344CB8AC3E}">
        <p14:creationId xmlns:p14="http://schemas.microsoft.com/office/powerpoint/2010/main" val="88800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Finding: Analysis of yearbook ad sales revealed that approximately $27,100 in revenue should have been generated; however, only $19,285 was remitted to the high school office for deposit in the District’s bank account, leaving unaccounted for sales revenue of approximately $7,815.</a:t>
            </a:r>
            <a:endParaRPr lang="en-US" dirty="0"/>
          </a:p>
        </p:txBody>
      </p:sp>
    </p:spTree>
    <p:extLst>
      <p:ext uri="{BB962C8B-B14F-4D97-AF65-F5344CB8AC3E}">
        <p14:creationId xmlns:p14="http://schemas.microsoft.com/office/powerpoint/2010/main" val="80163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lstStyle/>
          <a:p>
            <a:r>
              <a:rPr lang="en-US" dirty="0" smtClean="0"/>
              <a:t>No reconciliation of yearbook ad sales to deposits</a:t>
            </a:r>
          </a:p>
          <a:p>
            <a:r>
              <a:rPr lang="en-US" dirty="0" smtClean="0"/>
              <a:t>Money collected was not remitted to the high school office in a timely manner.</a:t>
            </a:r>
          </a:p>
          <a:p>
            <a:r>
              <a:rPr lang="en-US" dirty="0" smtClean="0"/>
              <a:t>Ad contracts were not retained </a:t>
            </a:r>
            <a:endParaRPr lang="en-US" dirty="0"/>
          </a:p>
        </p:txBody>
      </p:sp>
    </p:spTree>
    <p:extLst>
      <p:ext uri="{BB962C8B-B14F-4D97-AF65-F5344CB8AC3E}">
        <p14:creationId xmlns:p14="http://schemas.microsoft.com/office/powerpoint/2010/main" val="88977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Finding: A review of fundraising revenues for the band activity account reveled that fundraising proceeds of $16,794 were not deposited in a District bank account. The band sponsor did not remit revenues received on behalf of the band to the District financial office.</a:t>
            </a:r>
            <a:endParaRPr lang="en-US" dirty="0"/>
          </a:p>
        </p:txBody>
      </p:sp>
    </p:spTree>
    <p:extLst>
      <p:ext uri="{BB962C8B-B14F-4D97-AF65-F5344CB8AC3E}">
        <p14:creationId xmlns:p14="http://schemas.microsoft.com/office/powerpoint/2010/main" val="3734933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a:t>
            </a:r>
            <a:endParaRPr lang="en-US" dirty="0"/>
          </a:p>
        </p:txBody>
      </p:sp>
      <p:sp>
        <p:nvSpPr>
          <p:cNvPr id="3" name="Content Placeholder 2"/>
          <p:cNvSpPr>
            <a:spLocks noGrp="1"/>
          </p:cNvSpPr>
          <p:nvPr>
            <p:ph idx="1"/>
          </p:nvPr>
        </p:nvSpPr>
        <p:spPr/>
        <p:txBody>
          <a:bodyPr/>
          <a:lstStyle/>
          <a:p>
            <a:r>
              <a:rPr lang="en-US" dirty="0" smtClean="0"/>
              <a:t>Administrative preapproval of fundraisers was lacking</a:t>
            </a:r>
          </a:p>
          <a:p>
            <a:r>
              <a:rPr lang="en-US" dirty="0" smtClean="0"/>
              <a:t>Adequate records of fundraising activities were not maintained</a:t>
            </a:r>
          </a:p>
          <a:p>
            <a:r>
              <a:rPr lang="en-US" dirty="0" smtClean="0"/>
              <a:t>Receipts were not always issued at point of collection</a:t>
            </a:r>
          </a:p>
          <a:p>
            <a:r>
              <a:rPr lang="en-US" dirty="0" smtClean="0"/>
              <a:t>Receipts were not deposited timely</a:t>
            </a:r>
            <a:endParaRPr lang="en-US" dirty="0"/>
          </a:p>
        </p:txBody>
      </p:sp>
    </p:spTree>
    <p:extLst>
      <p:ext uri="{BB962C8B-B14F-4D97-AF65-F5344CB8AC3E}">
        <p14:creationId xmlns:p14="http://schemas.microsoft.com/office/powerpoint/2010/main" val="2152237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524000"/>
          </a:xfrm>
        </p:spPr>
        <p:txBody>
          <a:bodyPr/>
          <a:lstStyle/>
          <a:p>
            <a:pPr eaLnBrk="1" hangingPunct="1"/>
            <a:r>
              <a:rPr lang="en-US" dirty="0" smtClean="0"/>
              <a:t>Questions?</a:t>
            </a:r>
          </a:p>
        </p:txBody>
      </p:sp>
      <p:sp>
        <p:nvSpPr>
          <p:cNvPr id="17411" name="Rectangle 3"/>
          <p:cNvSpPr>
            <a:spLocks noGrp="1" noChangeArrowheads="1"/>
          </p:cNvSpPr>
          <p:nvPr>
            <p:ph idx="1"/>
          </p:nvPr>
        </p:nvSpPr>
        <p:spPr>
          <a:xfrm>
            <a:off x="304800" y="1752600"/>
            <a:ext cx="8610600" cy="5486400"/>
          </a:xfrm>
        </p:spPr>
        <p:txBody>
          <a:bodyPr/>
          <a:lstStyle/>
          <a:p>
            <a:pPr lvl="1">
              <a:buNone/>
              <a:defRPr/>
            </a:pPr>
            <a:endParaRPr lang="en-US" dirty="0" smtClean="0">
              <a:latin typeface="Arial" pitchFamily="34" charset="0"/>
              <a:cs typeface="Arial" pitchFamily="34" charset="0"/>
            </a:endParaRPr>
          </a:p>
          <a:p>
            <a:pPr lvl="1">
              <a:defRPr/>
            </a:pPr>
            <a:endParaRPr lang="en-US" dirty="0" smtClean="0">
              <a:latin typeface="Arial" pitchFamily="34" charset="0"/>
              <a:cs typeface="Arial" pitchFamily="34" charset="0"/>
            </a:endParaRPr>
          </a:p>
          <a:p>
            <a:pPr lvl="1">
              <a:buNone/>
              <a:defRPr/>
            </a:pPr>
            <a:r>
              <a:rPr lang="en-US" dirty="0" smtClean="0">
                <a:latin typeface="Arial" pitchFamily="34" charset="0"/>
                <a:cs typeface="Arial" pitchFamily="34" charset="0"/>
              </a:rPr>
              <a:t> 		</a:t>
            </a:r>
          </a:p>
          <a:p>
            <a:pPr lvl="1" eaLnBrk="1" hangingPunct="1">
              <a:defRPr/>
            </a:pPr>
            <a:endParaRPr lang="en-US" dirty="0" smtClean="0">
              <a:latin typeface="Arial" pitchFamily="34" charset="0"/>
              <a:cs typeface="Arial" pitchFamily="34" charset="0"/>
            </a:endParaRPr>
          </a:p>
          <a:p>
            <a:pPr lvl="1" eaLnBrk="1" hangingPunct="1">
              <a:defRPr/>
            </a:pPr>
            <a:endParaRPr lang="en-US" dirty="0" smtClean="0">
              <a:latin typeface="Arial" pitchFamily="34" charset="0"/>
              <a:cs typeface="Arial" pitchFamily="34" charset="0"/>
            </a:endParaRPr>
          </a:p>
          <a:p>
            <a:pPr lvl="1" eaLnBrk="1" hangingPunct="1">
              <a:defRPr/>
            </a:pPr>
            <a:endParaRPr lang="en-US" dirty="0" smtClean="0">
              <a:latin typeface="Arial" pitchFamily="34" charset="0"/>
              <a:cs typeface="Arial" pitchFamily="34" charset="0"/>
            </a:endParaRPr>
          </a:p>
          <a:p>
            <a:pPr lvl="1" eaLnBrk="1" hangingPunct="1">
              <a:buNone/>
              <a:defRPr/>
            </a:pPr>
            <a:endParaRPr lang="en-US" dirty="0" smtClean="0">
              <a:latin typeface="Arial" pitchFamily="34" charset="0"/>
              <a:cs typeface="Arial" pitchFamily="34" charset="0"/>
            </a:endParaRPr>
          </a:p>
          <a:p>
            <a:pPr lvl="1" eaLnBrk="1" hangingPunct="1">
              <a:buNone/>
              <a:defRPr/>
            </a:pPr>
            <a:endParaRPr lang="en-US" sz="3600" dirty="0" smtClean="0">
              <a:latin typeface="Arial" pitchFamily="34" charset="0"/>
              <a:cs typeface="Arial" pitchFamily="34" charset="0"/>
            </a:endParaRPr>
          </a:p>
          <a:p>
            <a:pPr lvl="1" eaLnBrk="1" hangingPunct="1">
              <a:buNone/>
              <a:defRPr/>
            </a:pPr>
            <a:endParaRPr lang="en-US" dirty="0" smtClean="0">
              <a:latin typeface="Arial" pitchFamily="34" charset="0"/>
              <a:cs typeface="Arial" pitchFamily="34" charset="0"/>
            </a:endParaRPr>
          </a:p>
          <a:p>
            <a:pPr lvl="1" eaLnBrk="1" hangingPunct="1">
              <a:defRPr/>
            </a:pPr>
            <a:endParaRPr lang="en-US" sz="3600" dirty="0" smtClean="0">
              <a:latin typeface="Arial" pitchFamily="34" charset="0"/>
              <a:cs typeface="Arial" pitchFamily="34" charset="0"/>
            </a:endParaRPr>
          </a:p>
          <a:p>
            <a:pPr marL="733425" indent="-276225">
              <a:buNone/>
              <a:defRPr/>
            </a:pPr>
            <a:endParaRPr lang="en-US" sz="3600" dirty="0" smtClean="0">
              <a:latin typeface="Arial" pitchFamily="34" charset="0"/>
              <a:cs typeface="Arial" pitchFamily="34" charset="0"/>
            </a:endParaRPr>
          </a:p>
          <a:p>
            <a:pPr lvl="1" eaLnBrk="1" hangingPunct="1">
              <a:defRPr/>
            </a:pPr>
            <a:endParaRPr lang="en-US" sz="3600" dirty="0" smtClean="0"/>
          </a:p>
          <a:p>
            <a:pPr lvl="3"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219200"/>
            <a:ext cx="7772400" cy="1470025"/>
          </a:xfrm>
        </p:spPr>
        <p:txBody>
          <a:bodyPr/>
          <a:lstStyle/>
          <a:p>
            <a:pPr eaLnBrk="1" hangingPunct="1">
              <a:defRPr/>
            </a:pPr>
            <a:r>
              <a:rPr lang="en-US" sz="5400" dirty="0" smtClean="0"/>
              <a:t>Fraud – School Activity / School Bookkeepers</a:t>
            </a:r>
          </a:p>
        </p:txBody>
      </p:sp>
      <p:sp>
        <p:nvSpPr>
          <p:cNvPr id="2051" name="Rectangle 3"/>
          <p:cNvSpPr>
            <a:spLocks noGrp="1" noChangeArrowheads="1"/>
          </p:cNvSpPr>
          <p:nvPr>
            <p:ph type="subTitle" idx="1"/>
          </p:nvPr>
        </p:nvSpPr>
        <p:spPr>
          <a:xfrm>
            <a:off x="1371600" y="685800"/>
            <a:ext cx="6400800" cy="5334000"/>
          </a:xfrm>
        </p:spPr>
        <p:txBody>
          <a:bodyPr/>
          <a:lstStyle/>
          <a:p>
            <a:pPr eaLnBrk="1" hangingPunct="1">
              <a:defRPr/>
            </a:pPr>
            <a:endParaRPr lang="en-US" sz="4800" dirty="0" smtClean="0"/>
          </a:p>
          <a:p>
            <a:pPr eaLnBrk="1" hangingPunct="1">
              <a:defRPr/>
            </a:pPr>
            <a:endParaRPr lang="en-US" sz="4800" dirty="0" smtClean="0"/>
          </a:p>
          <a:p>
            <a:pPr eaLnBrk="1" hangingPunct="1">
              <a:defRPr/>
            </a:pPr>
            <a:endParaRPr lang="en-US" sz="4800" dirty="0" smtClean="0"/>
          </a:p>
          <a:p>
            <a:pPr eaLnBrk="1" hangingPunct="1">
              <a:defRPr/>
            </a:pPr>
            <a:endParaRPr lang="en-US" sz="4800" dirty="0" smtClean="0"/>
          </a:p>
          <a:p>
            <a:pPr eaLnBrk="1" hangingPunct="1">
              <a:defRPr/>
            </a:pPr>
            <a:r>
              <a:rPr lang="en-US" sz="4800" dirty="0" smtClean="0"/>
              <a:t>SASBO Conference</a:t>
            </a:r>
          </a:p>
          <a:p>
            <a:pPr eaLnBrk="1" hangingPunct="1">
              <a:defRPr/>
            </a:pPr>
            <a:r>
              <a:rPr lang="en-US" sz="4800" dirty="0" smtClean="0"/>
              <a:t>April 18, 2018</a:t>
            </a:r>
          </a:p>
          <a:p>
            <a:pPr eaLnBrk="1" hangingPunct="1">
              <a:defRPr/>
            </a:pPr>
            <a:endParaRPr lang="en-US" sz="4000" dirty="0" smtClean="0"/>
          </a:p>
        </p:txBody>
      </p:sp>
    </p:spTree>
    <p:extLst>
      <p:ext uri="{BB962C8B-B14F-4D97-AF65-F5344CB8AC3E}">
        <p14:creationId xmlns:p14="http://schemas.microsoft.com/office/powerpoint/2010/main" val="3993976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Activity Funds High Risk for Fraud</a:t>
            </a:r>
            <a:endParaRPr lang="en-US" dirty="0"/>
          </a:p>
        </p:txBody>
      </p:sp>
      <p:sp>
        <p:nvSpPr>
          <p:cNvPr id="3" name="Content Placeholder 2"/>
          <p:cNvSpPr>
            <a:spLocks noGrp="1"/>
          </p:cNvSpPr>
          <p:nvPr>
            <p:ph idx="1"/>
          </p:nvPr>
        </p:nvSpPr>
        <p:spPr/>
        <p:txBody>
          <a:bodyPr/>
          <a:lstStyle/>
          <a:p>
            <a:r>
              <a:rPr lang="en-US" dirty="0" smtClean="0"/>
              <a:t>Cash collections</a:t>
            </a:r>
          </a:p>
          <a:p>
            <a:r>
              <a:rPr lang="en-US" dirty="0" smtClean="0"/>
              <a:t>Decentralized </a:t>
            </a:r>
          </a:p>
          <a:p>
            <a:r>
              <a:rPr lang="en-US" dirty="0" smtClean="0"/>
              <a:t>Lack of internal controls</a:t>
            </a:r>
          </a:p>
          <a:p>
            <a:endParaRPr lang="en-US" dirty="0" smtClean="0"/>
          </a:p>
        </p:txBody>
      </p:sp>
    </p:spTree>
    <p:extLst>
      <p:ext uri="{BB962C8B-B14F-4D97-AF65-F5344CB8AC3E}">
        <p14:creationId xmlns:p14="http://schemas.microsoft.com/office/powerpoint/2010/main" val="170529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dirty="0" smtClean="0"/>
              <a:t>As a result of these high risk criteria, the opportunity to commit fraud by someone involved with activity funds is always in existence. That is why it is so important to limit that opportunity by establishing or strengthening the internal controls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dirty="0" smtClean="0"/>
              <a:t>Internal Control – defined by the Governmental Accountability Office (GAO) as a process implemented by an entity’s oversight body, management, and other personnel that provides reasonable assurance the objectives of an entity will be achieved.</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dirty="0" smtClean="0"/>
              <a:t>These objectives are commonly identified as operations (effectiveness and efficiency of operations), reporting (internal and external reporting is reliable), and compliance (applicable laws and regulations have been properly followed)</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dirty="0" smtClean="0"/>
              <a:t>Internal controls are the best defense in preventing fraud but they are only effective if they are properly being adhered to and management is taking an active role in reviewing and updating controls as necessary</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dirty="0" smtClean="0"/>
              <a:t>Internal controls are often considered a “hindrance” and therefore ignored if there is not a system to monitor as well.</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pPr algn="l"/>
            <a:r>
              <a:rPr lang="en-US" sz="3200" dirty="0" smtClean="0"/>
              <a:t>Weak or nonexistent controls invite errors and fraud as it makes the opportunity much easier.</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W ALA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ALA theme</Template>
  <TotalTime>10403</TotalTime>
  <Words>768</Words>
  <Application>Microsoft Office PowerPoint</Application>
  <PresentationFormat>On-screen Show (4:3)</PresentationFormat>
  <Paragraphs>86</Paragraphs>
  <Slides>28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Tahoma</vt:lpstr>
      <vt:lpstr>NEW ALA theme</vt:lpstr>
      <vt:lpstr>Fraud – School Activity / School Bookkeepers</vt:lpstr>
      <vt:lpstr>School activity funds consist of many sources – examples include athletics, yearbook, classroom funds, and student organizations</vt:lpstr>
      <vt:lpstr>Why are Activity Funds High Risk for Fraud</vt:lpstr>
      <vt:lpstr>As a result of these high risk criteria, the opportunity to commit fraud by someone involved with activity funds is always in existence. That is why it is so important to limit that opportunity by establishing or strengthening the internal controls</vt:lpstr>
      <vt:lpstr>Internal Control – defined by the Governmental Accountability Office (GAO) as a process implemented by an entity’s oversight body, management, and other personnel that provides reasonable assurance the objectives of an entity will be achieved.</vt:lpstr>
      <vt:lpstr>These objectives are commonly identified as operations (effectiveness and efficiency of operations), reporting (internal and external reporting is reliable), and compliance (applicable laws and regulations have been properly followed)</vt:lpstr>
      <vt:lpstr>Internal controls are the best defense in preventing fraud but they are only effective if they are properly being adhered to and management is taking an active role in reviewing and updating controls as necessary</vt:lpstr>
      <vt:lpstr>Internal controls are often considered a “hindrance” and therefore ignored if there is not a system to monitor as well.</vt:lpstr>
      <vt:lpstr>Weak or nonexistent controls invite errors and fraud as it makes the opportunity much easier.</vt:lpstr>
      <vt:lpstr> Trust is NOT an internal control</vt:lpstr>
      <vt:lpstr>Common Control Deficiencies </vt:lpstr>
      <vt:lpstr>Common Control Deficiencies</vt:lpstr>
      <vt:lpstr>Activity Fraud Example </vt:lpstr>
      <vt:lpstr>Activity Fraud Example</vt:lpstr>
      <vt:lpstr>School management should establish written policies and procedures for activity sponsors/advisors. </vt:lpstr>
      <vt:lpstr>These policies and procedures should include such items as: - approval process for fundraisers - accountability established at the point of collection of funds - issuance of duplicate pre-numbered receipts - maintain ledger  - verify balance periodically with the activity fund bookkeeper or district treasurer - maintain a file of all documentation related to fundraising activities         </vt:lpstr>
      <vt:lpstr>Trend Analysis</vt:lpstr>
      <vt:lpstr>Athletic Gate Revenue</vt:lpstr>
      <vt:lpstr>Athletic Gate Revenue (continued)</vt:lpstr>
      <vt:lpstr>Activity Fraud Example </vt:lpstr>
      <vt:lpstr>Weaknesses</vt:lpstr>
      <vt:lpstr>Weaknesses</vt:lpstr>
      <vt:lpstr>Example</vt:lpstr>
      <vt:lpstr>Weaknesses</vt:lpstr>
      <vt:lpstr>Example</vt:lpstr>
      <vt:lpstr>Weaknesses</vt:lpstr>
      <vt:lpstr>Questions?</vt:lpstr>
      <vt:lpstr>Fraud – School Activity / School Bookkeepers</vt:lpstr>
    </vt:vector>
  </TitlesOfParts>
  <Company>adla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Joint Auditing Committee</dc:title>
  <dc:creator>tthompson</dc:creator>
  <cp:lastModifiedBy>Patrick Nutt</cp:lastModifiedBy>
  <cp:revision>1061</cp:revision>
  <dcterms:created xsi:type="dcterms:W3CDTF">2005-11-07T21:12:55Z</dcterms:created>
  <dcterms:modified xsi:type="dcterms:W3CDTF">2018-04-11T15:09:12Z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