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theme/theme4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6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  <p:sldMasterId id="2147483738" r:id="rId2"/>
    <p:sldMasterId id="2147483694" r:id="rId3"/>
    <p:sldMasterId id="2147483728" r:id="rId4"/>
    <p:sldMasterId id="2147483691" r:id="rId5"/>
    <p:sldMasterId id="2147483698" r:id="rId6"/>
    <p:sldMasterId id="2147483751" r:id="rId7"/>
  </p:sldMasterIdLst>
  <p:notesMasterIdLst>
    <p:notesMasterId r:id="rId17"/>
  </p:notesMasterIdLst>
  <p:sldIdLst>
    <p:sldId id="287" r:id="rId8"/>
    <p:sldId id="262" r:id="rId9"/>
    <p:sldId id="263" r:id="rId10"/>
    <p:sldId id="329" r:id="rId11"/>
    <p:sldId id="364" r:id="rId12"/>
    <p:sldId id="365" r:id="rId13"/>
    <p:sldId id="342" r:id="rId14"/>
    <p:sldId id="363" r:id="rId15"/>
    <p:sldId id="318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" id="{715818E7-91BC-F243-A5DD-930DEF274EF9}">
          <p14:sldIdLst>
            <p14:sldId id="287"/>
          </p14:sldIdLst>
        </p14:section>
        <p14:section name="Main content" id="{A716C67F-3582-8640-8FB8-F3624FD05607}">
          <p14:sldIdLst>
            <p14:sldId id="262"/>
            <p14:sldId id="263"/>
            <p14:sldId id="329"/>
            <p14:sldId id="364"/>
            <p14:sldId id="365"/>
            <p14:sldId id="342"/>
          </p14:sldIdLst>
        </p14:section>
        <p14:section name="Main contents 3" id="{526618DC-8730-6343-B9A8-89D308467ED1}">
          <p14:sldIdLst>
            <p14:sldId id="363"/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00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94187"/>
    <a:srgbClr val="0D1885"/>
    <a:srgbClr val="2404AB"/>
    <a:srgbClr val="18539A"/>
    <a:srgbClr val="2A39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925" autoAdjust="0"/>
  </p:normalViewPr>
  <p:slideViewPr>
    <p:cSldViewPr snapToGrid="0" snapToObjects="1">
      <p:cViewPr varScale="1">
        <p:scale>
          <a:sx n="116" d="100"/>
          <a:sy n="116" d="100"/>
        </p:scale>
        <p:origin x="586" y="72"/>
      </p:cViewPr>
      <p:guideLst>
        <p:guide orient="horz" pos="20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FDFAB-45B8-5D44-859A-A7C43E4DAFFA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BF7D8-7DA3-2A45-91F3-5AE859C470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48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1A3A7-38A5-4D35-A0E8-8C60CCB3686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8329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91A3A7-38A5-4D35-A0E8-8C60CCB3686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940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185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83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0801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535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1981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185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8803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5317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6806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116819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9992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96806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IMP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13542"/>
            <a:ext cx="7567475" cy="74968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97420" y="4764531"/>
            <a:ext cx="425933" cy="273844"/>
          </a:xfrm>
          <a:prstGeom prst="rect">
            <a:avLst/>
          </a:prstGeom>
        </p:spPr>
        <p:txBody>
          <a:bodyPr/>
          <a:lstStyle>
            <a:lvl1pPr>
              <a:defRPr sz="1050" b="1" i="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36F1AB3-5F52-344B-A332-E2D73B08A3D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1pPr>
              <a:defRPr sz="1800" cap="none" spc="0"/>
            </a:lvl1pPr>
            <a:lvl2pPr>
              <a:defRPr sz="1800">
                <a:solidFill>
                  <a:schemeClr val="accent1"/>
                </a:solidFill>
              </a:defRPr>
            </a:lvl2pPr>
            <a:lvl3pPr>
              <a:defRPr sz="1500">
                <a:solidFill>
                  <a:schemeClr val="tx2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3796840" y="4765442"/>
            <a:ext cx="1409147" cy="273844"/>
          </a:xfrm>
          <a:prstGeom prst="rect">
            <a:avLst/>
          </a:prstGeom>
        </p:spPr>
        <p:txBody>
          <a:bodyPr/>
          <a:lstStyle>
            <a:lvl1pPr>
              <a:defRPr sz="750" cap="all" spc="150">
                <a:latin typeface="Arial"/>
                <a:cs typeface="Arial"/>
              </a:defRPr>
            </a:lvl1pPr>
          </a:lstStyle>
          <a:p>
            <a:fld id="{C1A64838-BE66-E744-AC5A-B1C4390FFEDE}" type="datetime4">
              <a:rPr lang="en-US" smtClean="0"/>
              <a:t>March 17, 2017</a:t>
            </a:fld>
            <a:endParaRPr lang="en-US" dirty="0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64607" y="4765442"/>
            <a:ext cx="2392967" cy="273844"/>
          </a:xfrm>
          <a:prstGeom prst="rect">
            <a:avLst/>
          </a:prstGeom>
        </p:spPr>
        <p:txBody>
          <a:bodyPr/>
          <a:lstStyle>
            <a:lvl1pPr>
              <a:defRPr sz="750">
                <a:latin typeface="Arial"/>
                <a:cs typeface="Arial"/>
              </a:defRPr>
            </a:lvl1pPr>
          </a:lstStyle>
          <a:p>
            <a:r>
              <a:rPr lang="en-US"/>
              <a:t>SciQuest Next Level 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0667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1056" y="82583"/>
            <a:ext cx="8561888" cy="56237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55652" y="942500"/>
            <a:ext cx="8032696" cy="349912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76913" y="4948944"/>
            <a:ext cx="712054" cy="17312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99037" y="4948944"/>
            <a:ext cx="184731" cy="173124"/>
          </a:xfrm>
          <a:prstGeom prst="rect">
            <a:avLst/>
          </a:prstGeom>
        </p:spPr>
        <p:txBody>
          <a:bodyPr/>
          <a:lstStyle/>
          <a:p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99926" y="4914319"/>
            <a:ext cx="415498" cy="207749"/>
          </a:xfrm>
          <a:prstGeom prst="rect">
            <a:avLst/>
          </a:prstGeom>
        </p:spPr>
        <p:txBody>
          <a:bodyPr/>
          <a:lstStyle/>
          <a:p>
            <a:fld id="{DE10C7D5-177D-4F4F-A313-CDE313700CD0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‹#›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91057" y="4592280"/>
            <a:ext cx="6938419" cy="170816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lnSpc>
                <a:spcPct val="85000"/>
              </a:lnSpc>
              <a:spcBef>
                <a:spcPts val="225"/>
              </a:spcBef>
              <a:buNone/>
              <a:defRPr sz="600" i="1"/>
            </a:lvl1pPr>
            <a:lvl2pPr marL="214313" indent="0">
              <a:lnSpc>
                <a:spcPct val="85000"/>
              </a:lnSpc>
              <a:spcBef>
                <a:spcPts val="225"/>
              </a:spcBef>
              <a:buNone/>
              <a:defRPr sz="600" i="1"/>
            </a:lvl2pPr>
            <a:lvl3pPr marL="428625" indent="0">
              <a:lnSpc>
                <a:spcPct val="85000"/>
              </a:lnSpc>
              <a:spcBef>
                <a:spcPts val="225"/>
              </a:spcBef>
              <a:buNone/>
              <a:defRPr sz="600" i="1"/>
            </a:lvl3pPr>
            <a:lvl4pPr marL="642938" indent="0">
              <a:lnSpc>
                <a:spcPct val="85000"/>
              </a:lnSpc>
              <a:spcBef>
                <a:spcPts val="225"/>
              </a:spcBef>
              <a:buNone/>
              <a:defRPr sz="600" i="1"/>
            </a:lvl4pPr>
            <a:lvl5pPr marL="857250" indent="0">
              <a:lnSpc>
                <a:spcPct val="85000"/>
              </a:lnSpc>
              <a:spcBef>
                <a:spcPts val="225"/>
              </a:spcBef>
              <a:buNone/>
              <a:defRPr sz="600" i="1"/>
            </a:lvl5pPr>
          </a:lstStyle>
          <a:p>
            <a:pPr lvl="0"/>
            <a:r>
              <a:rPr lang="en-US" dirty="0"/>
              <a:t>Click to edit footnote</a:t>
            </a:r>
          </a:p>
        </p:txBody>
      </p:sp>
    </p:spTree>
    <p:extLst>
      <p:ext uri="{BB962C8B-B14F-4D97-AF65-F5344CB8AC3E}">
        <p14:creationId xmlns:p14="http://schemas.microsoft.com/office/powerpoint/2010/main" val="2937475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4947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A5B9264-6AA5-7640-ABD9-BEFEFD6140C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49836C9-EA64-A642-BF93-C4AFA9C0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8010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A5B9264-6AA5-7640-ABD9-BEFEFD6140C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49836C9-EA64-A642-BF93-C4AFA9C0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14196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A5B9264-6AA5-7640-ABD9-BEFEFD6140C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49836C9-EA64-A642-BF93-C4AFA9C0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137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A5B9264-6AA5-7640-ABD9-BEFEFD6140C8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949836C9-EA64-A642-BF93-C4AFA9C063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543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47192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96017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44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231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3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090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B5103A0C-FDC3-4244-B0E3-15CE92BCE245}" type="datetimeFigureOut">
              <a:rPr lang="en-US" smtClean="0"/>
              <a:t>3/17/2017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/>
          <a:lstStyle/>
          <a:p>
            <a:fld id="{7F0ACDA4-0BA0-504C-9267-B26699EE85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01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Layout" Target="../slideLayouts/slideLayout19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theme" Target="../theme/theme5.xml"/><Relationship Id="rId5" Type="http://schemas.openxmlformats.org/officeDocument/2006/relationships/slideLayout" Target="../slideLayouts/slideLayout21.xml"/><Relationship Id="rId4" Type="http://schemas.openxmlformats.org/officeDocument/2006/relationships/slideLayout" Target="../slideLayouts/slideLayout2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theme" Target="../theme/theme7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9.jpg"/><Relationship Id="rId5" Type="http://schemas.openxmlformats.org/officeDocument/2006/relationships/image" Target="../media/image6.emf"/><Relationship Id="rId4" Type="http://schemas.openxmlformats.org/officeDocument/2006/relationships/image" Target="../media/image8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048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7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rotWithShape="1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2788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049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3425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25338" cy="5189252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57199" y="4822008"/>
            <a:ext cx="264097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b="0" i="0" kern="1200">
                <a:solidFill>
                  <a:srgbClr val="FFFFFF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7DD3E-DECC-4846-B29D-B0A63FC4D202}" type="datetimeFigureOut">
              <a:rPr lang="en-US" sz="1000" smtClean="0">
                <a:solidFill>
                  <a:schemeClr val="bg1"/>
                </a:solidFill>
                <a:latin typeface="Helvetica Neue Thin"/>
                <a:cs typeface="Helvetica Neue Thin"/>
              </a:rPr>
              <a:pPr/>
              <a:t>3/17/2017</a:t>
            </a:fld>
            <a:r>
              <a:rPr lang="en-US" sz="1000" dirty="0">
                <a:solidFill>
                  <a:schemeClr val="bg1"/>
                </a:solidFill>
                <a:latin typeface="Helvetica Neue Thin"/>
                <a:cs typeface="Helvetica Neue Thin"/>
              </a:rPr>
              <a:t> Amazon Confidential</a:t>
            </a:r>
          </a:p>
        </p:txBody>
      </p:sp>
      <p:pic>
        <p:nvPicPr>
          <p:cNvPr id="6" name="Picture 5" descr="amazon_business-logo-White.eps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733" y="4872045"/>
            <a:ext cx="978053" cy="184500"/>
          </a:xfrm>
          <a:prstGeom prst="rect">
            <a:avLst/>
          </a:prstGeom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269118" y="4791045"/>
            <a:ext cx="53810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BDB13-C127-634C-8033-58037941C380}" type="slidenum">
              <a:rPr lang="en-US" sz="1000" smtClean="0">
                <a:latin typeface="Helvetica Neue Thin"/>
                <a:cs typeface="Helvetica Neue Thin"/>
              </a:rPr>
              <a:pPr/>
              <a:t>‹#›</a:t>
            </a:fld>
            <a:endParaRPr lang="en-US" sz="10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4647209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736" r:id="rId2"/>
    <p:sldLayoutId id="2147483735" r:id="rId3"/>
    <p:sldLayoutId id="2147483758" r:id="rId4"/>
    <p:sldLayoutId id="214748375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225338" cy="5189252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199" y="4822008"/>
            <a:ext cx="264097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b="0" i="0" kern="1200">
                <a:solidFill>
                  <a:srgbClr val="FFFFFF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7DD3E-DECC-4846-B29D-B0A63FC4D202}" type="datetimeFigureOut">
              <a:rPr lang="en-US" sz="1000" smtClean="0">
                <a:latin typeface="Helvetica Neue Thin"/>
                <a:cs typeface="Helvetica Neue Thin"/>
              </a:rPr>
              <a:pPr/>
              <a:t>3/17/2017</a:t>
            </a:fld>
            <a:r>
              <a:rPr lang="en-US" sz="1000" dirty="0">
                <a:latin typeface="Helvetica Neue Thin"/>
                <a:cs typeface="Helvetica Neue Thin"/>
              </a:rPr>
              <a:t> Amazon Confidential</a:t>
            </a:r>
          </a:p>
        </p:txBody>
      </p:sp>
      <p:pic>
        <p:nvPicPr>
          <p:cNvPr id="9" name="Picture 8" descr="amazon_business-logo-White.eps"/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733" y="4872045"/>
            <a:ext cx="978053" cy="1845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9118" y="4791045"/>
            <a:ext cx="53810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BDB13-C127-634C-8033-58037941C380}" type="slidenum">
              <a:rPr lang="en-US" sz="1000" smtClean="0">
                <a:latin typeface="Helvetica Neue Thin"/>
                <a:cs typeface="Helvetica Neue Thin"/>
              </a:rPr>
              <a:pPr/>
              <a:t>‹#›</a:t>
            </a:fld>
            <a:endParaRPr lang="en-US" sz="1000" dirty="0">
              <a:latin typeface="Helvetica Neue Thin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43221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mbz_bluebar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1"/>
            <a:ext cx="9225338" cy="5189253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57199" y="4822008"/>
            <a:ext cx="2640977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100" b="0" i="0" kern="1200">
                <a:solidFill>
                  <a:srgbClr val="FFFFFF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EA7DD3E-DECC-4846-B29D-B0A63FC4D202}" type="datetimeFigureOut">
              <a:rPr lang="en-US" sz="1000" smtClean="0">
                <a:latin typeface="Helvetica Neue Thin"/>
                <a:cs typeface="Helvetica Neue Thin"/>
              </a:rPr>
              <a:pPr/>
              <a:t>3/17/2017</a:t>
            </a:fld>
            <a:r>
              <a:rPr lang="en-US" sz="1000" dirty="0">
                <a:latin typeface="Helvetica Neue Thin"/>
                <a:cs typeface="Helvetica Neue Thin"/>
              </a:rPr>
              <a:t> Amazon Confidential</a:t>
            </a:r>
          </a:p>
        </p:txBody>
      </p:sp>
      <p:pic>
        <p:nvPicPr>
          <p:cNvPr id="9" name="Picture 8" descr="amazon_business-logo-White.eps"/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10733" y="4872045"/>
            <a:ext cx="978053" cy="184500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269118" y="4791045"/>
            <a:ext cx="538109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600" b="0" i="0" kern="1200">
                <a:solidFill>
                  <a:schemeClr val="bg1"/>
                </a:solidFill>
                <a:latin typeface="Helvetica Neue Light"/>
                <a:ea typeface="+mn-ea"/>
                <a:cs typeface="Helvetica Neue Light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0FBDB13-C127-634C-8033-58037941C380}" type="slidenum">
              <a:rPr lang="en-US" sz="1000" smtClean="0">
                <a:solidFill>
                  <a:prstClr val="white"/>
                </a:solidFill>
                <a:latin typeface="Helvetica Neue Thin"/>
                <a:cs typeface="Helvetica Neue Thin"/>
              </a:rPr>
              <a:pPr/>
              <a:t>‹#›</a:t>
            </a:fld>
            <a:endParaRPr lang="en-US" sz="1000" dirty="0">
              <a:solidFill>
                <a:prstClr val="white"/>
              </a:solidFill>
              <a:latin typeface="Helvetica Neue Thin"/>
              <a:cs typeface="Helvetica Neue Thin"/>
            </a:endParaRPr>
          </a:p>
        </p:txBody>
      </p:sp>
      <p:pic>
        <p:nvPicPr>
          <p:cNvPr id="11" name="Picture 10" descr="ambz_bluebar15h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9690"/>
            <a:ext cx="9235834" cy="144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96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source=images&amp;cd=&amp;cad=rja&amp;uact=8&amp;ved=&amp;url=http://carshare.org/cu-boulder/&amp;psig=AFQjCNH0QoRlPYVuXBfF7XK-79auUDId0w&amp;ust=1454788794926818" TargetMode="Externa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b2b/info/USCommunities?layout=landin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Relationship Id="rId6" Type="http://schemas.openxmlformats.org/officeDocument/2006/relationships/image" Target="../media/image16.png"/><Relationship Id="rId5" Type="http://schemas.openxmlformats.org/officeDocument/2006/relationships/hyperlink" Target="http://www.uscommunities.org/suppliers/amazon-business/amazon-business-contract/" TargetMode="Externa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JLR@Amazon.com" TargetMode="External"/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4651" y="1997087"/>
            <a:ext cx="5826829" cy="11850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07416" y="4344011"/>
            <a:ext cx="3483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Jason Randall</a:t>
            </a:r>
          </a:p>
          <a:p>
            <a:pPr algn="r"/>
            <a:r>
              <a:rPr lang="en-US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JLR@Amazon.com</a:t>
            </a:r>
          </a:p>
        </p:txBody>
      </p:sp>
      <p:sp>
        <p:nvSpPr>
          <p:cNvPr id="5" name="AutoShape 4" descr="data:image/png;base64,iVBORw0KGgoAAAANSUhEUgAAAQcAAADACAMAAAA+71YtAAAA51BMVEX///8AAADHrGTLr2bGq2HKrmXGql+tlljHq2NzZDrOsmdiVjLEqFt8bD6Kd0XGq2RCOiLApmHDplYABAC7ol6jjVL7+fPQuoG2nlyOe0ju7u6VgUtSSCurlFZrXTYRDwlaTy749ezv6dfo3sPf39/KsW7o6OjTv4vh06/t5c8zLBqahk5KQSYnIxUaGA4uKRjczaSoqKicnJwZFg2JiYnHx8ckJCS1tbVjY2POzs4YGBjOuHv07+LSvojWw5RSUlJDQ0MzMzOQkJB8fHw9NSJLQysjHQxBQUFeXl5PT09vYT0vLR10dHTMtS9VAAAWqklEQVR4nOVdiXbiyNXG2hAgVrMIswqZZjHY2G5Pp4dl0j3uziTp93+eSKpFQiXVIpW3yXf+k/wdwJQ+qu5e9xYK7wJdx5m5y92p1zsuPBxPu6W7mh2c7lsv7BVxWHkE7DXLsgxD82CammkYlv/v+dHnw3nrFb4CZrvFXvEJUJLg86Ep+8Vu9tbrfEk4q16rlUZBhAzNMFot1T38LQ+J4+7mlsGgIALN0o7u4a1XLRszTyAYJvGwOkYSFYYxX6zeeuXy0F3tW1bsNOiqqjTbbbsIYdvtdlNR1Rghmic+d38PsTlb9iwzxkG5XRzUStNNYz2ZXPi43D43htNqrT+y9bJ6vius+fLjH4/DaX52HDwOysVapXEHnj+Oy+16OO63y2U1si80Y7586+fIhe5Ka0VZ0PWm3Z8mM3CGybRfbCvhvtAsxX3rh8kOd2FFhYKq27Xplk0CpGJT7dSjTHxUMXE4GaGW9I6DMpiueUkA2G4GSllH+8nYf0Tbytm3QhZUxR5sxDiAuCwV8abQWouPZlh13XmEhfqgJLgTIrgdd/DpMI4fa0s4ew0JBr2s9DcckpHKBJaYxvwDmVXdJRYMumLXcnEAmejXdSwuP8rZcBYWZMEst6vPEmjwMG6jLfFRiJjtEQ2q3m/IYcFDo1NGZ2PxARRod4dMBr3e4bYVuFBt6khIvHtp6ZxaaDPYpXzSkcTUxkS8c2npHA2kJTrZNWUq1jY8G+b73hEOMhpUuyKfBR/9OlQb79ndOOwhDeVRNuORjcsSsi3f745welBCqjd3L0SDh1IZeRvvNCbhKGA3mEr15VjwUIFqw+i9S/XZXSARWXxRGi4uhoiIxVs/cxJ2yJQ2m6NiBghsoik0La13GKTaIbvBI0LPgrKAhqkArWHW352IcEMasqItYINX4ck4vjMR0d2zUlRs6DcC9ucN0BrG+zoZ3ZNAmioVZQEP/XIEZETrXVkRbv7dEBAx5Cdi2A4+Yu7fkxM+l8ODXvzJT0Qfioh3dDKOMk6FD7UjICKg8xlUUCjz/WK3OjhvWkWyksSCB13AihjW0adMVEei7E/LN/PInR6Zxc4OAc+kViY+rRnW/Lh7G1d0ZyU8TlboNn8M6/FGTfgLpmlYrcXs1Q/ISiYNHhF9fhGxLiYR4cOwjsvX1agyLKhzTPlPxvOorKZUkZjW/FXj2lJPRQBdJLq7uSkWR6CKpO4XkUSZMFqnV/M/XEWmkAwg4nBBXN5un4eVUu1m1CxHqTCU5es4IF1F9qkQsypjeLxrjDvRchrT2L+GneXM0yyoulJPeYXNQ96gXqXTDuWFZr1sINOZue4uTUbqgxIvqmSd3GVOHjypUSuGouIFa4q6q9N+rqTWg5qKQFKTUH3t3DR4uBu3cQGJZp1eQHM4s53iFwFSBINu82/tSdwoVG9k8OBhOFLQnjA0ydZ2d7XcWwnVoDEeOrfcq93E94MqL9pdwnaWaUm1tZc9JVL4ZQY1gPFiR/9RBvw2YTX+8fJYGg8X2xpananJEhLdVa8VrX7TVaVdvBk/X2yaBA8CP+mAoDG72kzAcwf92ZYUIrruMVoi7pFQHIwbwc8+JU0pgZ+0E9cXTbkpwdsqqqSRcTTcnnJWAmjXhrgetkL8ok0BF2EU40EvSiqgwag0wQJNJa8hMZuH9dG62ixWz9RBKc6DbvNH4Nd2jAf1hl/G8n4HjOlq+YhwIiWAumr3K4/nX9MneCjyq81hXLioA8kseNhCIox9DhoOPSMsAWyPieqOSXxne2qT3yIc12PCRZVRXhcHClTkSAS6uCpWr3eSzv0j4UjoAj8poTaVkrSnj2ALidAyysouDi/oamec+DP/JJ5EJNhai3+6+TKFNA0FnoxsfjjK5Svl5jglt9Ago6X86oIIMeqS1SZGVQ0OoHXKwMKhjsqd2um7dUzywK/5tjf15jmKsovsEGpAjLX4TkYXwel2Z6jcSR9RbDxCXSh1rFCqKcAfnvyoTM9Q+YEp6tcSkVV+3BUDIjT2yTicFj2Mfa+HsnVqjRYxJNWFjV5al/1rZ7H/8/5D5Vn30PtwAsqZq202MEW+Y+yEZQtcMsYw4YmlS664IeSpTfRShTwy50TRQJhn8EfpZ+UBFU1YdGvqlBx41tt0qffYJlaKtz2hDEQeJTFJkymKi7AF9ziMHo2GZXKkUa8z3L8G4W2GKyWOTJwoGorJHy7nqFyH5US0DXFI2Q111tcSBqGiYs1HHBn4Bi69SvALechTuw6cfK2XHqaD1W6x2i21zvSga8SzNpHp/ZjMg1nnMREuzeSoly5QIkFgC23fVN3ZBSUMqh3W8dlFu91hX7UkvSycqX0mRAdAm8e+aCR/Vrcf2Z9NB0iRG6nX3UBJcAZZPCHEmXqDVloijgx4lA7PT5oQzw/++iBXVB+6+anGFORB3Oe9I2ShihPW5JGJEUVD2odzRnGrwV8xUx1w6EgIK6UGIQPYapPLs75JURc5o7hrcFatNKPSNeAaBcXQlNz7yPCdkCHYAHUey5iMakBw6Jpv90/pL4IfJ9Wo7EK9qXfE/D1KcHJLhGAhDzw/6V2K+dBmL+/zdeEf6a8C99g4ph4MSITarol4fKS3iYOTDVtN7PLB8Si4PDKKQJEzo7j//looPNGeoO0viXKvCRf/lU3+S8iXxN7Xi0htNgL1S0aruCqgxuQ28nW6XaOri3998Z7k6i/aW4Dfkh7Ed3rYslbtGufpoAcnJ5dJbtgIvz4knGpsxJNBcG8nXF4ylOafn/wn+UJ9Dyg3pHid3T2Ozutqs8qlpx9t4ueO6V5Sn4R53FrctS6n6xr1hr2ge/Ag/6K+aR1IHoOWAl+GAXq1yHU22MFJ4g2h2iQVSnOY+hLbtvnjGjzFPf1t4Cibc1o4ZnbEV5JHXP7MmowwnJsgj8QbQneUVCjY4t4S6kJnWR2/PoFnuPon441gq2nUsFR3ic4Gn92WEKQ9d1D/S/KAJT7hf+g2EvRrwtus/4e+kj+vClzbAVnsFquUrg5WxOfOEMfYVM7Tcv8hecDnfBN/Lbzh1iDNEnoc5AEt/+oP1porAccWqzIkyF7zehpk0Kh5/gYyihsGJ4dEKUwn9SWlTT2nn/HyKaYkxBTwwIhbz4LgbJkzBUEe4w7rDWGclbDBQhFaInmgLeNXuP5fzDVvguPISvGB+Bxv7R4ZnIy57qTaDHcasVdCEUrsM+ql0L+u8PKv2Wt+DnQ9K2wNAlNNPtuaFGcxf3BL2BcRx5nYK6EIpdFHYHIdLv8ze9EgTGYwElvBjbP47k5DhbCaY8WwZM1QJN5M1NGUsYwl/i7NWf8eWT5LafoI+NdSPa0A4HYyb/K9Gl+uop+rzRLxQJHgJCEDsIy9JSlKVxf/jiyfblIL8AADU5zJsz6ZyzoX62R0LQxOEjZYKAPuCH7L6ebtl8jyOY4F5MGkXw53glJhnTMuRXqbo/M4DmFfRGplSLWJZcCUoK+cGh+KCMnCJ6bxgHnQ6DzM5qYfWedTm4+EYazG7uQmuAn4DaS6wLuQCE6GliaBh8jqv3Itm2c/gLt3rCQWBC04GeCWJCqUPORrmH0iOJleavR7RFnwiQcBHhhGLAJR5OWtdxjBhozce2/4MZz6L07jKtUMK0hJilLdnW/R1f/Js+oJj94M4rW6zVfJQQYnFb0chZrQlxe/SLyCv5UMTqaHqX9FV/87z6pBDoNhR7m+481by0lav3mg47ZbGzK6kyq4o+LhimvVQx67WoiHlARFRoT5HdI8S6+aimpNto8V/HUef1OIh6ou9ZIaVheJwckUPEUWTwnXRwAzGPT4A+SBL2CdlqHIhFBrkkWVlJRo5FxcfeNadaCvTYVeJiXEw8W2KY2IMER7cUlYFhQvK2JV82lNoMtpNRABDyL64uLipyQi9GZEISRYHZREPD4Y1zw+lmf0BGKSGq8uYPuBO7lXSSlbEaThzIC9I+tHKP7OHyg+yycdLqbBH2SFYWbBuzjtSR8ydIZeP1OLz2IXOoIcVuGJy7W4QMLHYITlXLAwgfx/P7cRodrntJPBySZDXv32jX+9wQZmVJM6O+D4CxX/d3LuCNWOnUIydyzlSicACJLTrerlPkuLuLvULgzZaEgquZLHA/CAaeKhe2rhCydCxbuNdg6loY6IPZ+QO5ZGAwhWK610beEswkpSkY5WHio5aEi4w5TrHiQdk0HAcXoZSKGL0/56WakKFmtWExxLLpTJ3XBxQQajBO7/0TEEfzC9otbRkGiojzKUYpHXi/hoSLITn0kepF1lBCc43YjCRSBqcZzlIshkELtP4v8z4cFj70qsaaiQPMi6ylgNlIWppPqaqE+eOsjYbfm2QWBDyrvR8PwticlkMsbNmVViAmZT0pUmvHOgc5Wy8eInLThJgUBwUgxIwVtpNMBi+zNnJz8alJsZNGSkjw2YbUm3HaDG5Crw5MeQvLjFw/MtGZyUs64KUGpGqseNamkl3yCdkuYxj/uWkAyQcqUTlD1QKidhRzBp/UgQCDeBL6xBVpAKeL/peIb0ptd/BCEogdgLL8joWpFH/xEVpHJWBk+blW5JAheTM5UnAELe8bkJVWIbCXSbScMEDhEx0tu4zqwXORVJtTJcRVeZKkgZeOwDu1+jTOACBTB5rsEl45IQk1yC+Ja84JP9xiYCqtNoUYL1oABGoocP8ZPk4Qf7UxdbMjiZ29tEEtukBSUDHiRwHgcZXeMqPnuO57LMel61CTUmPaXZPQb1kvJHNRBJKVPh+RhZodvMqS42bdQEnhaqBwUwqlSLOkDCveRxhQ3yY+18XtYGdtxjNIc5ACtKutZMupesltkgC/jziS68GxjjU0AhkNwmXgFSLjULI59GX8OfgzlgSagQSACkt5mVhzyiq9FEraNY5fWgRb/8rixkH4CMyGPZNGxEA7MbCnA2RWZwcCKh23gmGnIEH5BvZXK0S1oKJfpFkDfPBZDjVKzhiEaTowsnrCOW4MqQy5AgKfMIhwYMw5k8oyHAsXgBc/IiqcxJmIYcoSEUz+GioQvG+4g0ShQA4UILIk/Y+Bl1W+RqpQbi9XwBkgzo5CMiBw1IU5isQgdwKsD3yWwJe4Y8qXA9T9gYHwquDoMz0HmYER+5bawz92T5kdmaYvVromKj8ytMDyCZx2gfOrxp2p1aJWObnpRuWGwaOEu8k5fcFhCR0HRgtUmsefJGV9VmxnnsGcun1DztFwVpWMEaIKofg6ufdLXcLolFAiaNmpKRhmKebllw9APnyFbYKklv0qJEm7PzrbYFCiNux4NmxkOh5ojUhwNbOSfXojmRVF0Ry0Hoil3li4psBnZkL2hGFJGaET0xBkHNe10OqBtYlIYVsKDo1+jJoKleVm+mayoX28Z0oJTVsAZdM/bH43FxQjjO8Q8/8pXCZQT+P2l/3LdJKK0XJ8i74x7ojCwoauz0GaxYs6IN3VXVHlQrz2TtwmTbqJSq/U7zPKhkzJfnzr8Dx2bozQy+pF8dkRotuUUXCE3eAd+HefBzMWawgAs32n7l7qNU6KretIujm1oJNBEdV2v9QWdUtNvN2Kwej8IWMUZ3CfnMohqD2HNaQ+Rtx0TU8855ADqT5c7Bho2++uku9+cjL/y+oijgGDQ1SWgOZBgJw5vgyFI9S3FoAzarjwu1SaNSG9kq3If8o5yBu63bjLADEA9QDTtu2ECGC4a1cMkFdYG6zpS9vYWNyeML33iqScU/g9HjHhflgJ3JcrfBPSk8OsJx5620WTAxmEZLOyUOd4PWWyZDCV8HVUfR/7nWjgokS2CwN8j1M91taD1ENNDqtDctOhX+gDv1uEuR1ytQlZKpxiVinKodJKdvK80zr1ZomjW4vWyz3G2SB0/CusuekTIbxh/+aMyPu/Thj12kpzLQUDqTP3AvTztnYsnUGH0dzgGkJDMPD2LO9fhTOQd3obZ8WBAt8K95b+ceqLNAnUBPmXoGZzJ+a9bfUdt+aLNqmncYxYZ9gK71ZabnFATW0lstOYcVwGx24JzMBL5Z7YuXNKBx9hpSW2pn2g8tFUOZ7487sXl63aC5gVJnLQaMMtDmEqdPAWWRQUhOcX7ORbW/0QFy1smdCQ+ldTkLw9bB9WyZPBwC20Fk2CjEGO8Gx1N2MeHknYdlhjU6oGE7+4yCK11anikiMQDnTrj/620fWqlafVYgxvoZSrZ5aUBpqh3mjwJK1zRq/28xgIpV0YmKaxTvNaHIxhMI/OUZi4xjb4LKD5Nj8AhsakvvpCICKJjKYjSghIxitpDmOigWaL9vWvNV1mMLhAxHER/w3oQMEzpWgdYU9CxKyHPTot6T21M9W0Xp5RiKVefdm/ASj5BlQgUU0CLZszt8ay3mS3dX7tLNvBd8BH+1zNFID9wAkDiiD/gWIumSsGuIpcoetqtwntFLUBHLmBchAhgL5I18b8c2Grfr2cvSZ2iCc8GOM96CCzW04ksxwNBwky8Y/Tge4ZiOhvNSV9dX1O8QANgPbFPmv6C2qCVt5DEwXDjHrW07eIyoZyHAs/n0+f7L/cMD/Wt4MeeUk9CxMeR8a8HXdoGY5JmgN6no+C6kZpzAT3H1HTQ5uPr8VcZyQOs0doVFpQ4MDRnfGeAArUn2kXzsh7UTFp4zfP+18OX+/uHJI+SThOXsOFsKlmCUVsJXAsx4nc3LESLBcx126Fxe3xeuLn7df/7N++/P1C/iA+h9wopNXkz6zCvhgliBGy/MnbjBcTZjvgul02e/M5J3Ih5+9wSFhJMBrucxi03uQDTKkDfqGDg2TIN+YyM72jpFdfaDz8P91fU/fEK+pH4LN4DYZh5T0CnBnMszXyAPjB/gEtFgaG7UZvj05PPw+7ff/BbNVzJ0BuhBy6qhhckLiTPAgRnF2Ig/R+hQxO4Qffri8/Cl8P2bLB6CmmpWFOAnkNjS5j176IFgFJX/xxskGggDMjgXT4Xr3zzZcP2U+A2CgNORqHoc9IDkzpfyYB/wQC+/QbfbEsZM338KeLj6yyPkQYpV6bLj1bDSitIxQhwwW0BJZA2RpkgqZbn6Xrjyx3x8/1X4KkFM+pgzq8thzkSikwW/VbdTzerbGmrLlSyVvt6j/0eSZY3urqarDHhNSptL+sIAdB7uqvjqipVyB/vrn77ZcPVwL8vX6u7pc6Lu5jBKLi/24AFEo6LB6tttgOfNeNAuq2GiNvVPfH14+C6NhQKOkKXc+RnCOhiZSrOA9gMs3p2sK6XaTcfHqK1ES0ckfysdMHKcqMtRsiDzmOcUwHOxvliPa52iHRSNBFAi0Fry4oAcAD5P0sy/O1wVbUleEazQA5UjSSOlgloqmZKZA7AlTD8uKqfIrKXdjc8GN3nIZ4QFz8eWFvXhxEEBSc5YVmuKE8gWUdiU+ytpPGiG1YpXlL0KwBUU/fyaKO6RplmpQyqzY2fEHt7U/NJKy7IMZX7cvfZWAIBR07OLYHicprbPkjllwYnk40zNe/z5fr847ZbLpeu+sliIYAYv40T8HtSZ21BeZlmObgVbwGpZyn65OjiO031FJZkC0DZKHWEDD3UC1ahXwvOge5rve4tdrjyUdMACAByyRbdY0ufX5keXXjf0NoAdkxQQqkQXDTWJIagPgh28keOZuo/o3oLMhOZHASqxqU02KA6kWIxJQn9LwGLnZhGHyi16K9+/K6B5jY1968VUxfvGYX5WJWwt/i93QwGfDGhMy68y+DDYGQbydF7b531fcI+WoWnmG/i87wzd1am3X7j/Zyz8D8fgKAo3VNx0AAAAAElFTkSuQmCC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2651125" y="-1165225"/>
            <a:ext cx="950395" cy="695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936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852" y="946601"/>
            <a:ext cx="8702342" cy="11303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77756" y="254298"/>
            <a:ext cx="8693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90" dirty="0">
                <a:latin typeface="Helvetica Neue Thin"/>
                <a:cs typeface="Helvetica Neue Thin"/>
              </a:rPr>
              <a:t>Why Amazon Business for Education?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49" y="882741"/>
            <a:ext cx="92597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Customer Obsession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Your Feedback</a:t>
            </a:r>
          </a:p>
          <a:p>
            <a:pPr algn="ctr"/>
            <a:r>
              <a:rPr lang="en-US" sz="2400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Seller Feedback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7756" y="2369150"/>
            <a:ext cx="755024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Helvetica Neue Light" charset="0"/>
                <a:ea typeface="Helvetica Neue Light" charset="0"/>
                <a:cs typeface="Helvetica Neue Light" charset="0"/>
              </a:rPr>
              <a:t>Amazon’s goal is to help our Education Customers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:</a:t>
            </a:r>
          </a:p>
        </p:txBody>
      </p:sp>
      <p:sp>
        <p:nvSpPr>
          <p:cNvPr id="11" name="Text Placeholder 2"/>
          <p:cNvSpPr txBox="1">
            <a:spLocks/>
          </p:cNvSpPr>
          <p:nvPr/>
        </p:nvSpPr>
        <p:spPr>
          <a:xfrm>
            <a:off x="1033996" y="2769260"/>
            <a:ext cx="7467160" cy="18976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u"/>
              <a:tabLst/>
              <a:defRPr sz="1600" b="0" i="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r>
              <a:rPr lang="en-US" sz="2000" dirty="0">
                <a:latin typeface="Helvetica Neue Light" charset="0"/>
                <a:ea typeface="Helvetica Neue Light" charset="0"/>
                <a:cs typeface="Helvetica Neue Light" charset="0"/>
              </a:rPr>
              <a:t>Reduce costs &amp; save time </a:t>
            </a:r>
          </a:p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r>
              <a:rPr lang="en-US" sz="2000" dirty="0">
                <a:latin typeface="Helvetica Neue Light" charset="0"/>
                <a:ea typeface="Helvetica Neue Light" charset="0"/>
                <a:cs typeface="Helvetica Neue Light" charset="0"/>
              </a:rPr>
              <a:t> Gain spend transparency &amp; control on Amazon purchases</a:t>
            </a:r>
          </a:p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r>
              <a:rPr lang="en-US" sz="2000" dirty="0">
                <a:latin typeface="Helvetica Neue Light" charset="0"/>
                <a:ea typeface="Helvetica Neue Light" charset="0"/>
                <a:cs typeface="Helvetica Neue Light" charset="0"/>
              </a:rPr>
              <a:t> Meet the needs &amp; preferences of their buyers</a:t>
            </a:r>
          </a:p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r>
              <a:rPr lang="en-US" sz="2000" dirty="0">
                <a:latin typeface="Helvetica Neue Light" charset="0"/>
                <a:ea typeface="Helvetica Neue Light" charset="0"/>
                <a:cs typeface="Helvetica Neue Light" charset="0"/>
              </a:rPr>
              <a:t> Integrate with industry leaders such as Skyward</a:t>
            </a:r>
          </a:p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endParaRPr lang="en-US" sz="20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lnSpc>
                <a:spcPct val="130000"/>
              </a:lnSpc>
              <a:buSzPct val="70000"/>
              <a:buFont typeface="Lucida Grande"/>
              <a:buChar char="◼"/>
            </a:pPr>
            <a:endParaRPr lang="en-US" sz="2000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412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477756" y="1014409"/>
            <a:ext cx="4381552" cy="3751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u"/>
              <a:tabLst/>
              <a:defRPr sz="1600" b="0" i="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en-US" dirty="0">
                <a:latin typeface="Helvetica Neue Light"/>
                <a:cs typeface="Helvetica Neue Light"/>
              </a:rPr>
              <a:t>Centralized marketplace dedicated to education customers and sellers</a:t>
            </a:r>
          </a:p>
          <a:p>
            <a:endParaRPr lang="en-US" dirty="0">
              <a:latin typeface="Helvetica Neue Light"/>
              <a:cs typeface="Helvetica Neue Light"/>
            </a:endParaRPr>
          </a:p>
          <a:p>
            <a:pPr>
              <a:buSzPct val="70000"/>
            </a:pPr>
            <a:r>
              <a:rPr lang="en-US" dirty="0">
                <a:latin typeface="Helvetica Neue Light"/>
                <a:cs typeface="Helvetica Neue Light"/>
              </a:rPr>
              <a:t>No cost - simple sign-up</a:t>
            </a:r>
            <a:endParaRPr lang="en-US" sz="900" dirty="0">
              <a:latin typeface="Helvetica Neue Light"/>
              <a:cs typeface="Helvetica Neue Light"/>
            </a:endParaRPr>
          </a:p>
          <a:p>
            <a:pPr marL="0" indent="0">
              <a:buSzPct val="70000"/>
              <a:buNone/>
            </a:pPr>
            <a:endParaRPr lang="en-US" sz="900" dirty="0">
              <a:solidFill>
                <a:srgbClr val="595959"/>
              </a:solidFill>
              <a:latin typeface="Helvetica Neue Light"/>
              <a:cs typeface="Helvetica Neue Light"/>
            </a:endParaRPr>
          </a:p>
          <a:p>
            <a:pPr marL="0" indent="0">
              <a:buSzPct val="70000"/>
              <a:buNone/>
            </a:pPr>
            <a:endParaRPr lang="en-US" sz="900" dirty="0">
              <a:solidFill>
                <a:srgbClr val="595959"/>
              </a:solidFill>
              <a:latin typeface="Helvetica Neue Light"/>
              <a:cs typeface="Helvetica Neue Light"/>
            </a:endParaRPr>
          </a:p>
          <a:p>
            <a:pPr>
              <a:buSzPct val="70000"/>
            </a:pPr>
            <a:r>
              <a:rPr lang="en-US" dirty="0">
                <a:latin typeface="Helvetica Neue Light"/>
                <a:cs typeface="Helvetica Neue Light"/>
              </a:rPr>
              <a:t>Vast selection</a:t>
            </a:r>
            <a:endParaRPr lang="en-US" sz="900" dirty="0">
              <a:latin typeface="Helvetica Neue Light"/>
              <a:cs typeface="Helvetica Neue Light"/>
            </a:endParaRPr>
          </a:p>
          <a:p>
            <a:pPr marL="0" indent="0">
              <a:buSzPct val="70000"/>
              <a:buNone/>
            </a:pPr>
            <a:endParaRPr lang="en-US" sz="900" dirty="0">
              <a:latin typeface="Helvetica Neue Light"/>
              <a:cs typeface="Helvetica Neue Light"/>
            </a:endParaRPr>
          </a:p>
          <a:p>
            <a:pPr marL="0" indent="0">
              <a:buSzPct val="70000"/>
              <a:buNone/>
            </a:pPr>
            <a:endParaRPr lang="en-US" sz="900" dirty="0">
              <a:latin typeface="Helvetica Neue Light"/>
              <a:cs typeface="Helvetica Neue Light"/>
            </a:endParaRPr>
          </a:p>
          <a:p>
            <a:pPr>
              <a:buSzPct val="70000"/>
            </a:pPr>
            <a:r>
              <a:rPr lang="en-US" dirty="0">
                <a:latin typeface="Helvetica Neue Light"/>
                <a:cs typeface="Helvetica Neue Light"/>
              </a:rPr>
              <a:t>Features and tools to help institutions manage their spend and buy online</a:t>
            </a:r>
          </a:p>
          <a:p>
            <a:pPr marL="0" indent="0">
              <a:buSzPct val="70000"/>
              <a:buNone/>
            </a:pPr>
            <a:endParaRPr lang="en-US" dirty="0">
              <a:solidFill>
                <a:srgbClr val="595959"/>
              </a:solidFill>
              <a:latin typeface="Helvetica Neue Light"/>
              <a:cs typeface="Helvetica Neue Light"/>
            </a:endParaRPr>
          </a:p>
          <a:p>
            <a:pPr>
              <a:buSzPct val="70000"/>
              <a:buFont typeface="Lucida Grande"/>
              <a:buChar char="◼"/>
            </a:pPr>
            <a:endParaRPr lang="en-US" dirty="0">
              <a:solidFill>
                <a:srgbClr val="595959"/>
              </a:solidFill>
              <a:latin typeface="Helvetica Neue Light"/>
              <a:cs typeface="Helvetica Neue Ligh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7537" y="1115999"/>
            <a:ext cx="4341851" cy="31938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756" y="254298"/>
            <a:ext cx="8693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90" dirty="0">
                <a:latin typeface="Helvetica Neue Thin"/>
                <a:cs typeface="Helvetica Neue Thin"/>
              </a:rPr>
              <a:t>What is Amazon Business for Education?</a:t>
            </a:r>
          </a:p>
        </p:txBody>
      </p:sp>
    </p:spTree>
    <p:extLst>
      <p:ext uri="{BB962C8B-B14F-4D97-AF65-F5344CB8AC3E}">
        <p14:creationId xmlns:p14="http://schemas.microsoft.com/office/powerpoint/2010/main" val="2651936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477756" y="956536"/>
            <a:ext cx="7171852" cy="3751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u"/>
              <a:tabLst/>
              <a:defRPr sz="1600" b="0" i="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FREE Two-Day Shipping on qualifying orders of $49 or more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Amazon Tax Exemption Program*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Tiered administration &amp; centralized reporting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>
              <a:solidFill>
                <a:srgbClr val="FF0000"/>
              </a:solidFill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P-card &amp; Purchase Order management &amp; approval workflow options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Fulfillment &amp; returns with dedicated business customer support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U.S. Communities Contract</a:t>
            </a:r>
          </a:p>
          <a:p>
            <a:pPr lvl="0">
              <a:buFont typeface="Wingdings" panose="05000000000000000000" pitchFamily="2" charset="2"/>
              <a:buChar char="§"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lvl="0">
              <a:buFont typeface="Wingdings" panose="05000000000000000000" pitchFamily="2" charset="2"/>
              <a:buChar char="§"/>
            </a:pP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Optional </a:t>
            </a:r>
            <a:r>
              <a:rPr lang="en-US" dirty="0" err="1">
                <a:latin typeface="Helvetica Neue Light" charset="0"/>
                <a:ea typeface="Helvetica Neue Light" charset="0"/>
                <a:cs typeface="Helvetica Neue Light" charset="0"/>
              </a:rPr>
              <a:t>Punchout</a:t>
            </a:r>
            <a:r>
              <a:rPr lang="en-US" dirty="0">
                <a:latin typeface="Helvetica Neue Light" charset="0"/>
                <a:ea typeface="Helvetica Neue Light" charset="0"/>
                <a:cs typeface="Helvetica Neue Light" charset="0"/>
              </a:rPr>
              <a:t> / ERP Integration</a:t>
            </a:r>
          </a:p>
          <a:p>
            <a:pPr marL="0" lvl="0" indent="0">
              <a:buNone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lvl="0" indent="0">
              <a:buNone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0" lvl="0" indent="0">
              <a:buNone/>
            </a:pPr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22" y="127229"/>
            <a:ext cx="1270478" cy="934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756" y="254298"/>
            <a:ext cx="8693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90" dirty="0">
                <a:latin typeface="Helvetica Neue Thin"/>
                <a:cs typeface="Helvetica Neue Thin"/>
              </a:rPr>
              <a:t>The Amazon Business vs. Consumer Experience</a:t>
            </a:r>
          </a:p>
        </p:txBody>
      </p:sp>
    </p:spTree>
    <p:extLst>
      <p:ext uri="{BB962C8B-B14F-4D97-AF65-F5344CB8AC3E}">
        <p14:creationId xmlns:p14="http://schemas.microsoft.com/office/powerpoint/2010/main" val="1706236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2400" dirty="0"/>
              <a:t>U.S. Communities Contract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223" y="742951"/>
            <a:ext cx="7632485" cy="3886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endParaRPr lang="en-US" sz="1050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C7D5-177D-4F4F-A313-CDE313700CD0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5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44103" y="82583"/>
            <a:ext cx="655823" cy="62445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056" y="795829"/>
            <a:ext cx="2171700" cy="184879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86891" y="763821"/>
            <a:ext cx="3912325" cy="3761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53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l"/>
            <a:r>
              <a:rPr lang="en-US" sz="2400" dirty="0"/>
              <a:t>U.S. Communities – Process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292" y="742951"/>
            <a:ext cx="6421416" cy="38862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en-US" sz="1200" dirty="0">
                <a:hlinkClick r:id="rId3"/>
              </a:rPr>
              <a:t>https://www.amazon.com/b2b/info/USCommunities?layout=landing</a:t>
            </a:r>
            <a:endParaRPr lang="en-US" sz="1200" dirty="0"/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en-US" sz="1200" dirty="0">
              <a:solidFill>
                <a:schemeClr val="tx2"/>
              </a:solidFill>
              <a:latin typeface="Calibri" panose="020F0502020204030204" pitchFamily="34" charset="0"/>
            </a:endParaRPr>
          </a:p>
          <a:p>
            <a:pPr marL="257175" indent="-257175">
              <a:lnSpc>
                <a:spcPct val="80000"/>
              </a:lnSpc>
              <a:buFont typeface="+mj-lt"/>
              <a:buAutoNum type="arabicPeriod"/>
            </a:pPr>
            <a:endParaRPr lang="en-US" sz="1050" i="1" dirty="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10C7D5-177D-4F4F-A313-CDE313700CD0}" type="slidenum">
              <a:rPr lang="en-US" smtClean="0">
                <a:solidFill>
                  <a:srgbClr val="000000">
                    <a:lumMod val="50000"/>
                    <a:lumOff val="50000"/>
                  </a:srgbClr>
                </a:solidFill>
              </a:rPr>
              <a:pPr/>
              <a:t>6</a:t>
            </a:fld>
            <a:endParaRPr lang="en-US" dirty="0">
              <a:solidFill>
                <a:srgbClr val="000000">
                  <a:lumMod val="50000"/>
                  <a:lumOff val="50000"/>
                </a:srgb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72014" y="20499"/>
            <a:ext cx="655823" cy="6244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422718" y="3321262"/>
            <a:ext cx="629856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50" dirty="0">
              <a:solidFill>
                <a:schemeClr val="tx2"/>
              </a:solidFill>
              <a:hlinkClick r:id="rId3"/>
            </a:endParaRPr>
          </a:p>
          <a:p>
            <a:r>
              <a:rPr lang="en-US" sz="1050" dirty="0"/>
              <a:t>Contract Details: </a:t>
            </a:r>
            <a:r>
              <a:rPr lang="en-US" sz="1050" dirty="0">
                <a:hlinkClick r:id="rId5"/>
              </a:rPr>
              <a:t>http://www.uscommunities.org/suppliers/amazon-business/amazon-business-contract/</a:t>
            </a:r>
            <a:endParaRPr lang="en-US" sz="1050" dirty="0"/>
          </a:p>
          <a:p>
            <a:endParaRPr lang="en-US" sz="105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3722" y="1485900"/>
            <a:ext cx="6679406" cy="1550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34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/>
          <p:cNvSpPr txBox="1">
            <a:spLocks/>
          </p:cNvSpPr>
          <p:nvPr/>
        </p:nvSpPr>
        <p:spPr>
          <a:xfrm>
            <a:off x="477756" y="1061802"/>
            <a:ext cx="7171852" cy="37517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85750" marR="0" indent="-28575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1"/>
              </a:buClr>
              <a:buSzTx/>
              <a:buFont typeface="Wingdings" charset="2"/>
              <a:buChar char="u"/>
              <a:tabLst/>
              <a:defRPr sz="1600" b="0" i="0" kern="1200" baseline="0">
                <a:solidFill>
                  <a:schemeClr val="tx1"/>
                </a:solidFill>
                <a:latin typeface="Helvetica Neue"/>
                <a:ea typeface="+mj-ea"/>
                <a:cs typeface="Helvetica Neue"/>
              </a:defRPr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r>
              <a:rPr lang="en-US" sz="1800" dirty="0">
                <a:latin typeface="Helvetica Neue Light" charset="0"/>
                <a:ea typeface="Helvetica Neue Light" charset="0"/>
                <a:cs typeface="Helvetica Neue Light" charset="0"/>
              </a:rPr>
              <a:t>Your Amazon Business for education account offers:</a:t>
            </a:r>
          </a:p>
          <a:p>
            <a:endParaRPr lang="en-US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 Light" charset="0"/>
                <a:ea typeface="Helvetica Neue Light" charset="0"/>
                <a:cs typeface="Helvetica Neue Light" charset="0"/>
              </a:rPr>
              <a:t>No-cost account creation &amp; implementation</a:t>
            </a:r>
          </a:p>
          <a:p>
            <a:pPr marL="640080" lvl="1" indent="0">
              <a:buNone/>
            </a:pPr>
            <a:endParaRPr lang="en-US" sz="16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 Light" charset="0"/>
                <a:ea typeface="Helvetica Neue Light" charset="0"/>
                <a:cs typeface="Helvetica Neue Light" charset="0"/>
              </a:rPr>
              <a:t>Centralized account benefits and Administrative Tools</a:t>
            </a:r>
          </a:p>
          <a:p>
            <a:pPr lvl="1"/>
            <a:endParaRPr lang="en-US" sz="16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 Light" charset="0"/>
                <a:ea typeface="Helvetica Neue Light" charset="0"/>
                <a:cs typeface="Helvetica Neue Light" charset="0"/>
              </a:rPr>
              <a:t>U.S. Communities Contract inclusion</a:t>
            </a:r>
          </a:p>
          <a:p>
            <a:pPr lvl="1"/>
            <a:endParaRPr lang="en-US" sz="1600" dirty="0">
              <a:latin typeface="Helvetica Neue Light" charset="0"/>
              <a:ea typeface="Helvetica Neue Light" charset="0"/>
              <a:cs typeface="Helvetica Neue Light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Helvetica Neue Light" charset="0"/>
                <a:ea typeface="Helvetica Neue Light" charset="0"/>
                <a:cs typeface="Helvetica Neue Light" charset="0"/>
              </a:rPr>
              <a:t>Set up in minutes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3522" y="127229"/>
            <a:ext cx="1270478" cy="93457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77756" y="254298"/>
            <a:ext cx="86936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spc="190" dirty="0">
                <a:latin typeface="Helvetica Neue Thin"/>
                <a:cs typeface="Helvetica Neue Thin"/>
              </a:rPr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3599150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140" y="97299"/>
            <a:ext cx="6603367" cy="749686"/>
          </a:xfrm>
        </p:spPr>
        <p:txBody>
          <a:bodyPr/>
          <a:lstStyle/>
          <a:p>
            <a:pPr algn="l"/>
            <a:r>
              <a:rPr lang="en-US" dirty="0"/>
              <a:t>Next steps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1262" y="895865"/>
            <a:ext cx="7206838" cy="3698758"/>
          </a:xfrm>
        </p:spPr>
        <p:txBody>
          <a:bodyPr>
            <a:normAutofit/>
          </a:bodyPr>
          <a:lstStyle/>
          <a:p>
            <a:r>
              <a:rPr lang="en-US" dirty="0"/>
              <a:t>To schedule a personalized consultation contact:</a:t>
            </a:r>
          </a:p>
          <a:p>
            <a:pPr lvl="1"/>
            <a:r>
              <a:rPr lang="en-US" dirty="0">
                <a:solidFill>
                  <a:schemeClr val="tx1"/>
                </a:solidFill>
              </a:rPr>
              <a:t>Jason Randall: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JLR@Amazon.com</a:t>
            </a:r>
            <a:endParaRPr lang="en-US" dirty="0">
              <a:solidFill>
                <a:schemeClr val="tx1"/>
              </a:solidFill>
            </a:endParaRPr>
          </a:p>
          <a:p>
            <a:pPr marL="48006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685800" lvl="2" indent="0">
              <a:buNone/>
            </a:pPr>
            <a:endParaRPr lang="en-US" sz="12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530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3" y="2159000"/>
            <a:ext cx="9144000" cy="1022350"/>
          </a:xfrm>
        </p:spPr>
        <p:txBody>
          <a:bodyPr/>
          <a:lstStyle/>
          <a:p>
            <a:pPr algn="ctr"/>
            <a:r>
              <a:rPr lang="en-US" cap="none" dirty="0">
                <a:solidFill>
                  <a:schemeClr val="bg1"/>
                </a:solidFill>
                <a:latin typeface="Helvetica Neue" charset="0"/>
                <a:ea typeface="Helvetica Neue" charset="0"/>
                <a:cs typeface="Helvetica Neue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298715932"/>
      </p:ext>
    </p:extLst>
  </p:cSld>
  <p:clrMapOvr>
    <a:masterClrMapping/>
  </p:clrMapOvr>
</p:sld>
</file>

<file path=ppt/theme/theme1.xml><?xml version="1.0" encoding="utf-8"?>
<a:theme xmlns:a="http://schemas.openxmlformats.org/drawingml/2006/main" name="8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6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5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7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8441</TotalTime>
  <Words>251</Words>
  <Application>Microsoft Office PowerPoint</Application>
  <PresentationFormat>On-screen Show (16:9)</PresentationFormat>
  <Paragraphs>72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</vt:lpstr>
      <vt:lpstr>Helvetica Neue</vt:lpstr>
      <vt:lpstr>Helvetica Neue Light</vt:lpstr>
      <vt:lpstr>Helvetica Neue Thin</vt:lpstr>
      <vt:lpstr>Lucida Grande</vt:lpstr>
      <vt:lpstr>Wingdings</vt:lpstr>
      <vt:lpstr>8_Custom Design</vt:lpstr>
      <vt:lpstr>Custom Design</vt:lpstr>
      <vt:lpstr>4_Custom Design</vt:lpstr>
      <vt:lpstr>6_Custom Design</vt:lpstr>
      <vt:lpstr>3_Custom Design</vt:lpstr>
      <vt:lpstr>5_Custom Design</vt:lpstr>
      <vt:lpstr>7_Custom Design</vt:lpstr>
      <vt:lpstr>PowerPoint Presentation</vt:lpstr>
      <vt:lpstr>PowerPoint Presentation</vt:lpstr>
      <vt:lpstr>PowerPoint Presentation</vt:lpstr>
      <vt:lpstr>PowerPoint Presentation</vt:lpstr>
      <vt:lpstr>U.S. Communities Contract Overview</vt:lpstr>
      <vt:lpstr>U.S. Communities – Process</vt:lpstr>
      <vt:lpstr>PowerPoint Presentation</vt:lpstr>
      <vt:lpstr>Next steps</vt:lpstr>
      <vt:lpstr>Thank You</vt:lpstr>
    </vt:vector>
  </TitlesOfParts>
  <Company>Amazon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Nakayama, Keiko</dc:creator>
  <cp:lastModifiedBy>Nancy White</cp:lastModifiedBy>
  <cp:revision>455</cp:revision>
  <cp:lastPrinted>2015-05-05T20:45:28Z</cp:lastPrinted>
  <dcterms:created xsi:type="dcterms:W3CDTF">2015-05-04T17:27:06Z</dcterms:created>
  <dcterms:modified xsi:type="dcterms:W3CDTF">2017-03-17T18:02:58Z</dcterms:modified>
</cp:coreProperties>
</file>