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69" r:id="rId4"/>
    <p:sldId id="270" r:id="rId5"/>
    <p:sldId id="272" r:id="rId6"/>
    <p:sldId id="274" r:id="rId7"/>
    <p:sldId id="281" r:id="rId8"/>
    <p:sldId id="273" r:id="rId9"/>
    <p:sldId id="276" r:id="rId10"/>
    <p:sldId id="279" r:id="rId11"/>
    <p:sldId id="280" r:id="rId12"/>
    <p:sldId id="278" r:id="rId13"/>
    <p:sldId id="295" r:id="rId14"/>
    <p:sldId id="306" r:id="rId15"/>
    <p:sldId id="312" r:id="rId16"/>
    <p:sldId id="313" r:id="rId17"/>
    <p:sldId id="307" r:id="rId18"/>
    <p:sldId id="288" r:id="rId19"/>
    <p:sldId id="314" r:id="rId20"/>
    <p:sldId id="26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9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kolako\Documents\Briefing%20Slides\Army%20Budget%20Line%20Graph%20FY1931-193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latin typeface="Arial Rounded MT Bold"/>
                <a:cs typeface="Arial Rounded MT Bold"/>
              </a:defRPr>
            </a:pPr>
            <a:r>
              <a:rPr lang="en-US">
                <a:latin typeface="Arial Rounded MT Bold"/>
                <a:cs typeface="Arial Rounded MT Bold"/>
              </a:rPr>
              <a:t>ARMY ANNUAL BUDGET</a:t>
            </a:r>
          </a:p>
        </c:rich>
      </c:tx>
      <c:layout>
        <c:manualLayout>
          <c:xMode val="edge"/>
          <c:yMode val="edge"/>
          <c:x val="0.337811765006647"/>
          <c:y val="4.7000104986876602E-2"/>
        </c:manualLayout>
      </c:layout>
      <c:overlay val="0"/>
    </c:title>
    <c:autoTitleDeleted val="0"/>
    <c:plotArea>
      <c:layout>
        <c:manualLayout>
          <c:layoutTarget val="inner"/>
          <c:xMode val="edge"/>
          <c:yMode val="edge"/>
          <c:x val="0.26324061765006601"/>
          <c:y val="0.168444514435696"/>
          <c:w val="0.59401037938439505"/>
          <c:h val="0.748876850393701"/>
        </c:manualLayout>
      </c:layout>
      <c:lineChart>
        <c:grouping val="standard"/>
        <c:varyColors val="0"/>
        <c:ser>
          <c:idx val="0"/>
          <c:order val="0"/>
          <c:tx>
            <c:strRef>
              <c:f>Sheet1!$B$1</c:f>
              <c:strCache>
                <c:ptCount val="1"/>
                <c:pt idx="0">
                  <c:v>Budget</c:v>
                </c:pt>
              </c:strCache>
            </c:strRef>
          </c:tx>
          <c:dLbls>
            <c:dLbl>
              <c:idx val="0"/>
              <c:layout>
                <c:manualLayout>
                  <c:x val="-7.4135519991819193E-2"/>
                  <c:y val="-3.2000000000000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DC-4013-8812-0F6A896E9433}"/>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DC-4013-8812-0F6A896E9433}"/>
                </c:ext>
              </c:extLst>
            </c:dLbl>
            <c:dLbl>
              <c:idx val="2"/>
              <c:layout>
                <c:manualLayout>
                  <c:x val="-4.0044610900910098E-2"/>
                  <c:y val="-4.266666666666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DDC-4013-8812-0F6A896E9433}"/>
                </c:ext>
              </c:extLst>
            </c:dLbl>
            <c:dLbl>
              <c:idx val="3"/>
              <c:layout>
                <c:manualLayout>
                  <c:x val="-6.6018636874936198E-2"/>
                  <c:y val="-5.6000000000000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DC-4013-8812-0F6A896E9433}"/>
                </c:ext>
              </c:extLst>
            </c:dLbl>
            <c:dLbl>
              <c:idx val="4"/>
              <c:layout>
                <c:manualLayout>
                  <c:x val="-6.2771883628182798E-2"/>
                  <c:y val="-3.2000000000000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DDC-4013-8812-0F6A896E9433}"/>
                </c:ext>
              </c:extLst>
            </c:dLbl>
            <c:spPr>
              <a:noFill/>
              <a:ln>
                <a:noFill/>
              </a:ln>
              <a:effectLst/>
            </c:spPr>
            <c:txPr>
              <a:bodyPr/>
              <a:lstStyle/>
              <a:p>
                <a:pPr>
                  <a:defRPr b="0">
                    <a:solidFill>
                      <a:schemeClr val="tx1"/>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1931</c:v>
                </c:pt>
                <c:pt idx="1">
                  <c:v>1932</c:v>
                </c:pt>
                <c:pt idx="2">
                  <c:v>1933</c:v>
                </c:pt>
                <c:pt idx="3">
                  <c:v>1934</c:v>
                </c:pt>
                <c:pt idx="4">
                  <c:v>1935</c:v>
                </c:pt>
              </c:numCache>
            </c:numRef>
          </c:cat>
          <c:val>
            <c:numRef>
              <c:f>Sheet1!$B$2:$B$6</c:f>
              <c:numCache>
                <c:formatCode>"$"#,##0.00;[Red]"$"#,##0.00</c:formatCode>
                <c:ptCount val="5"/>
                <c:pt idx="0">
                  <c:v>347000000</c:v>
                </c:pt>
                <c:pt idx="1">
                  <c:v>335000000</c:v>
                </c:pt>
                <c:pt idx="2">
                  <c:v>304000000</c:v>
                </c:pt>
                <c:pt idx="3">
                  <c:v>277000000</c:v>
                </c:pt>
                <c:pt idx="4">
                  <c:v>284000000</c:v>
                </c:pt>
              </c:numCache>
            </c:numRef>
          </c:val>
          <c:smooth val="0"/>
          <c:extLst>
            <c:ext xmlns:c16="http://schemas.microsoft.com/office/drawing/2014/chart" uri="{C3380CC4-5D6E-409C-BE32-E72D297353CC}">
              <c16:uniqueId val="{00000005-BDDC-4013-8812-0F6A896E9433}"/>
            </c:ext>
          </c:extLst>
        </c:ser>
        <c:dLbls>
          <c:showLegendKey val="0"/>
          <c:showVal val="1"/>
          <c:showCatName val="0"/>
          <c:showSerName val="0"/>
          <c:showPercent val="0"/>
          <c:showBubbleSize val="0"/>
        </c:dLbls>
        <c:marker val="1"/>
        <c:smooth val="0"/>
        <c:axId val="-2111808408"/>
        <c:axId val="-2111661624"/>
      </c:lineChart>
      <c:catAx>
        <c:axId val="-2111808408"/>
        <c:scaling>
          <c:orientation val="minMax"/>
        </c:scaling>
        <c:delete val="0"/>
        <c:axPos val="b"/>
        <c:numFmt formatCode="General" sourceLinked="1"/>
        <c:majorTickMark val="out"/>
        <c:minorTickMark val="none"/>
        <c:tickLblPos val="nextTo"/>
        <c:txPr>
          <a:bodyPr/>
          <a:lstStyle/>
          <a:p>
            <a:pPr>
              <a:defRPr sz="1200" b="1"/>
            </a:pPr>
            <a:endParaRPr lang="en-US"/>
          </a:p>
        </c:txPr>
        <c:crossAx val="-2111661624"/>
        <c:crosses val="autoZero"/>
        <c:auto val="1"/>
        <c:lblAlgn val="ctr"/>
        <c:lblOffset val="100"/>
        <c:noMultiLvlLbl val="0"/>
      </c:catAx>
      <c:valAx>
        <c:axId val="-2111661624"/>
        <c:scaling>
          <c:orientation val="minMax"/>
          <c:max val="400000000"/>
          <c:min val="200000000"/>
        </c:scaling>
        <c:delete val="0"/>
        <c:axPos val="l"/>
        <c:majorGridlines/>
        <c:numFmt formatCode="&quot;$&quot;#,##0.00;[Red]&quot;$&quot;#,##0.00" sourceLinked="0"/>
        <c:majorTickMark val="out"/>
        <c:minorTickMark val="none"/>
        <c:tickLblPos val="nextTo"/>
        <c:txPr>
          <a:bodyPr/>
          <a:lstStyle/>
          <a:p>
            <a:pPr>
              <a:defRPr sz="1400" b="1"/>
            </a:pPr>
            <a:endParaRPr lang="en-US"/>
          </a:p>
        </c:txPr>
        <c:crossAx val="-2111808408"/>
        <c:crosses val="autoZero"/>
        <c:crossBetween val="between"/>
        <c:majorUnit val="40000000"/>
      </c:valAx>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ABB336-F19B-416B-9F6D-1081B8E7E37B}" type="datetimeFigureOut">
              <a:rPr lang="en-US" smtClean="0"/>
              <a:t>4/27/2019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52C19-74CE-4E30-8CF0-7DFF045C2C72}" type="slidenum">
              <a:rPr lang="en-US" smtClean="0"/>
              <a:t>‹#›</a:t>
            </a:fld>
            <a:endParaRPr lang="en-US"/>
          </a:p>
        </p:txBody>
      </p:sp>
    </p:spTree>
    <p:extLst>
      <p:ext uri="{BB962C8B-B14F-4D97-AF65-F5344CB8AC3E}">
        <p14:creationId xmlns:p14="http://schemas.microsoft.com/office/powerpoint/2010/main" val="4099282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ABB336-F19B-416B-9F6D-1081B8E7E37B}" type="datetimeFigureOut">
              <a:rPr lang="en-US" smtClean="0"/>
              <a:t>4/27/2019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52C19-74CE-4E30-8CF0-7DFF045C2C72}" type="slidenum">
              <a:rPr lang="en-US" smtClean="0"/>
              <a:t>‹#›</a:t>
            </a:fld>
            <a:endParaRPr lang="en-US"/>
          </a:p>
        </p:txBody>
      </p:sp>
    </p:spTree>
    <p:extLst>
      <p:ext uri="{BB962C8B-B14F-4D97-AF65-F5344CB8AC3E}">
        <p14:creationId xmlns:p14="http://schemas.microsoft.com/office/powerpoint/2010/main" val="826792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ABB336-F19B-416B-9F6D-1081B8E7E37B}" type="datetimeFigureOut">
              <a:rPr lang="en-US" smtClean="0"/>
              <a:t>4/27/2019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52C19-74CE-4E30-8CF0-7DFF045C2C72}" type="slidenum">
              <a:rPr lang="en-US" smtClean="0"/>
              <a:t>‹#›</a:t>
            </a:fld>
            <a:endParaRPr lang="en-US"/>
          </a:p>
        </p:txBody>
      </p:sp>
    </p:spTree>
    <p:extLst>
      <p:ext uri="{BB962C8B-B14F-4D97-AF65-F5344CB8AC3E}">
        <p14:creationId xmlns:p14="http://schemas.microsoft.com/office/powerpoint/2010/main" val="188765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ABB336-F19B-416B-9F6D-1081B8E7E37B}" type="datetimeFigureOut">
              <a:rPr lang="en-US" smtClean="0"/>
              <a:t>4/27/2019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52C19-74CE-4E30-8CF0-7DFF045C2C72}" type="slidenum">
              <a:rPr lang="en-US" smtClean="0"/>
              <a:t>‹#›</a:t>
            </a:fld>
            <a:endParaRPr lang="en-US"/>
          </a:p>
        </p:txBody>
      </p:sp>
    </p:spTree>
    <p:extLst>
      <p:ext uri="{BB962C8B-B14F-4D97-AF65-F5344CB8AC3E}">
        <p14:creationId xmlns:p14="http://schemas.microsoft.com/office/powerpoint/2010/main" val="3868158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ABB336-F19B-416B-9F6D-1081B8E7E37B}" type="datetimeFigureOut">
              <a:rPr lang="en-US" smtClean="0"/>
              <a:t>4/27/2019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52C19-74CE-4E30-8CF0-7DFF045C2C72}" type="slidenum">
              <a:rPr lang="en-US" smtClean="0"/>
              <a:t>‹#›</a:t>
            </a:fld>
            <a:endParaRPr lang="en-US"/>
          </a:p>
        </p:txBody>
      </p:sp>
    </p:spTree>
    <p:extLst>
      <p:ext uri="{BB962C8B-B14F-4D97-AF65-F5344CB8AC3E}">
        <p14:creationId xmlns:p14="http://schemas.microsoft.com/office/powerpoint/2010/main" val="361551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ABB336-F19B-416B-9F6D-1081B8E7E37B}" type="datetimeFigureOut">
              <a:rPr lang="en-US" smtClean="0"/>
              <a:t>4/27/2019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52C19-74CE-4E30-8CF0-7DFF045C2C72}" type="slidenum">
              <a:rPr lang="en-US" smtClean="0"/>
              <a:t>‹#›</a:t>
            </a:fld>
            <a:endParaRPr lang="en-US"/>
          </a:p>
        </p:txBody>
      </p:sp>
    </p:spTree>
    <p:extLst>
      <p:ext uri="{BB962C8B-B14F-4D97-AF65-F5344CB8AC3E}">
        <p14:creationId xmlns:p14="http://schemas.microsoft.com/office/powerpoint/2010/main" val="29669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ABB336-F19B-416B-9F6D-1081B8E7E37B}" type="datetimeFigureOut">
              <a:rPr lang="en-US" smtClean="0"/>
              <a:t>4/27/2019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52C19-74CE-4E30-8CF0-7DFF045C2C72}" type="slidenum">
              <a:rPr lang="en-US" smtClean="0"/>
              <a:t>‹#›</a:t>
            </a:fld>
            <a:endParaRPr lang="en-US"/>
          </a:p>
        </p:txBody>
      </p:sp>
    </p:spTree>
    <p:extLst>
      <p:ext uri="{BB962C8B-B14F-4D97-AF65-F5344CB8AC3E}">
        <p14:creationId xmlns:p14="http://schemas.microsoft.com/office/powerpoint/2010/main" val="4149479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ABB336-F19B-416B-9F6D-1081B8E7E37B}" type="datetimeFigureOut">
              <a:rPr lang="en-US" smtClean="0"/>
              <a:t>4/27/2019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52C19-74CE-4E30-8CF0-7DFF045C2C72}" type="slidenum">
              <a:rPr lang="en-US" smtClean="0"/>
              <a:t>‹#›</a:t>
            </a:fld>
            <a:endParaRPr lang="en-US"/>
          </a:p>
        </p:txBody>
      </p:sp>
    </p:spTree>
    <p:extLst>
      <p:ext uri="{BB962C8B-B14F-4D97-AF65-F5344CB8AC3E}">
        <p14:creationId xmlns:p14="http://schemas.microsoft.com/office/powerpoint/2010/main" val="1775679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BB336-F19B-416B-9F6D-1081B8E7E37B}" type="datetimeFigureOut">
              <a:rPr lang="en-US" smtClean="0"/>
              <a:t>4/27/2019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52C19-74CE-4E30-8CF0-7DFF045C2C72}" type="slidenum">
              <a:rPr lang="en-US" smtClean="0"/>
              <a:t>‹#›</a:t>
            </a:fld>
            <a:endParaRPr lang="en-US"/>
          </a:p>
        </p:txBody>
      </p:sp>
    </p:spTree>
    <p:extLst>
      <p:ext uri="{BB962C8B-B14F-4D97-AF65-F5344CB8AC3E}">
        <p14:creationId xmlns:p14="http://schemas.microsoft.com/office/powerpoint/2010/main" val="2121182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ABB336-F19B-416B-9F6D-1081B8E7E37B}" type="datetimeFigureOut">
              <a:rPr lang="en-US" smtClean="0"/>
              <a:t>4/27/2019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52C19-74CE-4E30-8CF0-7DFF045C2C72}" type="slidenum">
              <a:rPr lang="en-US" smtClean="0"/>
              <a:t>‹#›</a:t>
            </a:fld>
            <a:endParaRPr lang="en-US"/>
          </a:p>
        </p:txBody>
      </p:sp>
    </p:spTree>
    <p:extLst>
      <p:ext uri="{BB962C8B-B14F-4D97-AF65-F5344CB8AC3E}">
        <p14:creationId xmlns:p14="http://schemas.microsoft.com/office/powerpoint/2010/main" val="421867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ABB336-F19B-416B-9F6D-1081B8E7E37B}" type="datetimeFigureOut">
              <a:rPr lang="en-US" smtClean="0"/>
              <a:t>4/27/2019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52C19-74CE-4E30-8CF0-7DFF045C2C72}" type="slidenum">
              <a:rPr lang="en-US" smtClean="0"/>
              <a:t>‹#›</a:t>
            </a:fld>
            <a:endParaRPr lang="en-US"/>
          </a:p>
        </p:txBody>
      </p:sp>
    </p:spTree>
    <p:extLst>
      <p:ext uri="{BB962C8B-B14F-4D97-AF65-F5344CB8AC3E}">
        <p14:creationId xmlns:p14="http://schemas.microsoft.com/office/powerpoint/2010/main" val="771375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ABB336-F19B-416B-9F6D-1081B8E7E37B}" type="datetimeFigureOut">
              <a:rPr lang="en-US" smtClean="0"/>
              <a:t>4/27/2019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52C19-74CE-4E30-8CF0-7DFF045C2C72}" type="slidenum">
              <a:rPr lang="en-US" smtClean="0"/>
              <a:t>‹#›</a:t>
            </a:fld>
            <a:endParaRPr lang="en-US"/>
          </a:p>
        </p:txBody>
      </p:sp>
    </p:spTree>
    <p:extLst>
      <p:ext uri="{BB962C8B-B14F-4D97-AF65-F5344CB8AC3E}">
        <p14:creationId xmlns:p14="http://schemas.microsoft.com/office/powerpoint/2010/main" val="1602216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The MacArthur Memorial</a:t>
            </a:r>
          </a:p>
        </p:txBody>
      </p:sp>
      <p:sp>
        <p:nvSpPr>
          <p:cNvPr id="3" name="Subtitle 2"/>
          <p:cNvSpPr>
            <a:spLocks noGrp="1"/>
          </p:cNvSpPr>
          <p:nvPr>
            <p:ph type="subTitle" idx="1"/>
          </p:nvPr>
        </p:nvSpPr>
        <p:spPr>
          <a:xfrm>
            <a:off x="1371600" y="3352800"/>
            <a:ext cx="6400800" cy="3276600"/>
          </a:xfrm>
        </p:spPr>
        <p:txBody>
          <a:bodyPr>
            <a:normAutofit/>
          </a:bodyPr>
          <a:lstStyle/>
          <a:p>
            <a:endParaRPr lang="en-US" i="1" u="sng" dirty="0">
              <a:solidFill>
                <a:schemeClr val="tx1"/>
              </a:solidFill>
            </a:endParaRPr>
          </a:p>
          <a:p>
            <a:r>
              <a:rPr lang="en-US" i="1" u="sng" dirty="0">
                <a:solidFill>
                  <a:schemeClr val="tx1"/>
                </a:solidFill>
              </a:rPr>
              <a:t>Three Leadership Case Studies</a:t>
            </a:r>
          </a:p>
          <a:p>
            <a:endParaRPr lang="en-US" b="1" i="1" dirty="0">
              <a:solidFill>
                <a:schemeClr val="tx1"/>
              </a:solidFill>
            </a:endParaRPr>
          </a:p>
          <a:p>
            <a:r>
              <a:rPr lang="en-US" sz="2600" i="1" dirty="0">
                <a:solidFill>
                  <a:schemeClr val="tx1"/>
                </a:solidFill>
              </a:rPr>
              <a:t>Christopher L. Kolakowski</a:t>
            </a:r>
          </a:p>
          <a:p>
            <a:r>
              <a:rPr lang="en-US" sz="2600" i="1" dirty="0">
                <a:solidFill>
                  <a:schemeClr val="tx1"/>
                </a:solidFill>
              </a:rPr>
              <a:t>Director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228600"/>
            <a:ext cx="2209800" cy="2209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58563"/>
            <a:ext cx="2362200" cy="2348855"/>
          </a:xfrm>
          <a:prstGeom prst="rect">
            <a:avLst/>
          </a:prstGeom>
        </p:spPr>
      </p:pic>
    </p:spTree>
    <p:extLst>
      <p:ext uri="{BB962C8B-B14F-4D97-AF65-F5344CB8AC3E}">
        <p14:creationId xmlns:p14="http://schemas.microsoft.com/office/powerpoint/2010/main" val="4195520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C581-CC5F-4CC4-8B0D-6706F07DA643}"/>
              </a:ext>
            </a:extLst>
          </p:cNvPr>
          <p:cNvSpPr>
            <a:spLocks noGrp="1"/>
          </p:cNvSpPr>
          <p:nvPr>
            <p:ph type="title"/>
          </p:nvPr>
        </p:nvSpPr>
        <p:spPr/>
        <p:txBody>
          <a:bodyPr/>
          <a:lstStyle/>
          <a:p>
            <a:r>
              <a:rPr lang="en-US" dirty="0"/>
              <a:t>Arnhem Day 2</a:t>
            </a:r>
          </a:p>
        </p:txBody>
      </p:sp>
      <p:pic>
        <p:nvPicPr>
          <p:cNvPr id="5" name="Content Placeholder 4">
            <a:extLst>
              <a:ext uri="{FF2B5EF4-FFF2-40B4-BE49-F238E27FC236}">
                <a16:creationId xmlns:a16="http://schemas.microsoft.com/office/drawing/2014/main" id="{8F3AC428-133E-4C60-AAB8-9DB84450513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292460"/>
            <a:ext cx="7772400" cy="5141442"/>
          </a:xfrm>
        </p:spPr>
      </p:pic>
    </p:spTree>
    <p:extLst>
      <p:ext uri="{BB962C8B-B14F-4D97-AF65-F5344CB8AC3E}">
        <p14:creationId xmlns:p14="http://schemas.microsoft.com/office/powerpoint/2010/main" val="3388787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58837-C46C-4D88-8EA6-CB34AC16E3DE}"/>
              </a:ext>
            </a:extLst>
          </p:cNvPr>
          <p:cNvSpPr>
            <a:spLocks noGrp="1"/>
          </p:cNvSpPr>
          <p:nvPr>
            <p:ph type="title"/>
          </p:nvPr>
        </p:nvSpPr>
        <p:spPr/>
        <p:txBody>
          <a:bodyPr/>
          <a:lstStyle/>
          <a:p>
            <a:r>
              <a:rPr lang="en-US" dirty="0"/>
              <a:t>Arnhem Days 3-9</a:t>
            </a:r>
          </a:p>
        </p:txBody>
      </p:sp>
      <p:pic>
        <p:nvPicPr>
          <p:cNvPr id="5" name="Content Placeholder 4">
            <a:extLst>
              <a:ext uri="{FF2B5EF4-FFF2-40B4-BE49-F238E27FC236}">
                <a16:creationId xmlns:a16="http://schemas.microsoft.com/office/drawing/2014/main" id="{53CA438B-2E34-47A5-A941-BCDD823703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799" y="1291610"/>
            <a:ext cx="7996981" cy="5291752"/>
          </a:xfrm>
        </p:spPr>
      </p:pic>
    </p:spTree>
    <p:extLst>
      <p:ext uri="{BB962C8B-B14F-4D97-AF65-F5344CB8AC3E}">
        <p14:creationId xmlns:p14="http://schemas.microsoft.com/office/powerpoint/2010/main" val="2414111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Case Study III: The Army Budget </a:t>
            </a:r>
          </a:p>
        </p:txBody>
      </p:sp>
      <p:sp>
        <p:nvSpPr>
          <p:cNvPr id="3" name="Content Placeholder 2"/>
          <p:cNvSpPr>
            <a:spLocks noGrp="1"/>
          </p:cNvSpPr>
          <p:nvPr>
            <p:ph idx="1"/>
          </p:nvPr>
        </p:nvSpPr>
        <p:spPr>
          <a:xfrm>
            <a:off x="457200" y="2328333"/>
            <a:ext cx="8229600" cy="3148339"/>
          </a:xfrm>
        </p:spPr>
        <p:txBody>
          <a:bodyPr>
            <a:normAutofit/>
          </a:bodyPr>
          <a:lstStyle/>
          <a:p>
            <a:pPr marL="0" indent="0" algn="ctr">
              <a:buNone/>
            </a:pPr>
            <a:r>
              <a:rPr lang="en-US" dirty="0"/>
              <a:t> - Setting the strategic vision</a:t>
            </a:r>
          </a:p>
          <a:p>
            <a:pPr marL="0" indent="0" algn="ctr">
              <a:buNone/>
            </a:pPr>
            <a:endParaRPr lang="en-US" dirty="0"/>
          </a:p>
          <a:p>
            <a:pPr marL="0" indent="0" algn="ctr">
              <a:buNone/>
            </a:pPr>
            <a:r>
              <a:rPr lang="en-US" dirty="0"/>
              <a:t> - Think broadly and boldly</a:t>
            </a:r>
          </a:p>
        </p:txBody>
      </p:sp>
    </p:spTree>
    <p:extLst>
      <p:ext uri="{BB962C8B-B14F-4D97-AF65-F5344CB8AC3E}">
        <p14:creationId xmlns:p14="http://schemas.microsoft.com/office/powerpoint/2010/main" val="3302545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normAutofit/>
          </a:bodyPr>
          <a:lstStyle/>
          <a:p>
            <a:r>
              <a:rPr lang="en-US" dirty="0"/>
              <a:t>Stockdale Paradox: Confront the brutal facts, but never lose hope you will prevail in the end</a:t>
            </a:r>
          </a:p>
          <a:p>
            <a:r>
              <a:rPr lang="en-US" dirty="0"/>
              <a:t>Set the vision and plan for victory</a:t>
            </a:r>
          </a:p>
          <a:p>
            <a:r>
              <a:rPr lang="en-US" dirty="0"/>
              <a:t>Meet immediate targets, but keep larger picture in mind as you set priorities</a:t>
            </a:r>
          </a:p>
          <a:p>
            <a:r>
              <a:rPr lang="en-US" dirty="0"/>
              <a:t>Do what must be done, but don’t hobble yourself in the long term</a:t>
            </a:r>
          </a:p>
          <a:p>
            <a:r>
              <a:rPr lang="en-US" dirty="0"/>
              <a:t>Leadership makes the difference</a:t>
            </a:r>
          </a:p>
          <a:p>
            <a:endParaRPr lang="en-US" dirty="0"/>
          </a:p>
        </p:txBody>
      </p:sp>
    </p:spTree>
    <p:extLst>
      <p:ext uri="{BB962C8B-B14F-4D97-AF65-F5344CB8AC3E}">
        <p14:creationId xmlns:p14="http://schemas.microsoft.com/office/powerpoint/2010/main" val="459558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lstStyle/>
          <a:p>
            <a:r>
              <a:rPr lang="en-US" dirty="0"/>
              <a:t>MacArthur US Army Chief of Staff 1930-35</a:t>
            </a:r>
          </a:p>
          <a:p>
            <a:r>
              <a:rPr lang="en-US" dirty="0"/>
              <a:t>Great Depression raging in US</a:t>
            </a:r>
          </a:p>
          <a:p>
            <a:r>
              <a:rPr lang="en-US" dirty="0"/>
              <a:t>Army largest part of Federal budget at the time</a:t>
            </a:r>
          </a:p>
          <a:p>
            <a:r>
              <a:rPr lang="en-US" dirty="0"/>
              <a:t>Significant budgetary pressure</a:t>
            </a:r>
          </a:p>
          <a:p>
            <a:r>
              <a:rPr lang="en-US" dirty="0"/>
              <a:t>US Army size 132,000 (17</a:t>
            </a:r>
            <a:r>
              <a:rPr lang="en-US" baseline="30000" dirty="0"/>
              <a:t>th</a:t>
            </a:r>
            <a:r>
              <a:rPr lang="en-US" dirty="0"/>
              <a:t> in world)</a:t>
            </a:r>
          </a:p>
          <a:p>
            <a:r>
              <a:rPr lang="en-US" dirty="0"/>
              <a:t>Global conditions</a:t>
            </a:r>
          </a:p>
        </p:txBody>
      </p:sp>
    </p:spTree>
    <p:extLst>
      <p:ext uri="{BB962C8B-B14F-4D97-AF65-F5344CB8AC3E}">
        <p14:creationId xmlns:p14="http://schemas.microsoft.com/office/powerpoint/2010/main" val="749614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F764B-CF57-4F63-90CB-ADA25EC66AD9}"/>
              </a:ext>
            </a:extLst>
          </p:cNvPr>
          <p:cNvSpPr>
            <a:spLocks noGrp="1"/>
          </p:cNvSpPr>
          <p:nvPr>
            <p:ph type="title"/>
          </p:nvPr>
        </p:nvSpPr>
        <p:spPr/>
        <p:txBody>
          <a:bodyPr/>
          <a:lstStyle/>
          <a:p>
            <a:r>
              <a:rPr lang="en-US" dirty="0"/>
              <a:t>Army Budgets FYs 1931-35</a:t>
            </a:r>
          </a:p>
        </p:txBody>
      </p:sp>
      <p:graphicFrame>
        <p:nvGraphicFramePr>
          <p:cNvPr id="6" name="Content Placeholder 5">
            <a:extLst>
              <a:ext uri="{FF2B5EF4-FFF2-40B4-BE49-F238E27FC236}">
                <a16:creationId xmlns:a16="http://schemas.microsoft.com/office/drawing/2014/main" id="{00000000-0008-0000-0000-0000030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7344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46704-F442-42C1-9FD8-757B62ED584F}"/>
              </a:ext>
            </a:extLst>
          </p:cNvPr>
          <p:cNvSpPr>
            <a:spLocks noGrp="1"/>
          </p:cNvSpPr>
          <p:nvPr>
            <p:ph type="title"/>
          </p:nvPr>
        </p:nvSpPr>
        <p:spPr/>
        <p:txBody>
          <a:bodyPr/>
          <a:lstStyle/>
          <a:p>
            <a:r>
              <a:rPr lang="en-US" dirty="0"/>
              <a:t>A Question of Priorities</a:t>
            </a:r>
          </a:p>
        </p:txBody>
      </p:sp>
      <p:sp>
        <p:nvSpPr>
          <p:cNvPr id="3" name="Content Placeholder 2">
            <a:extLst>
              <a:ext uri="{FF2B5EF4-FFF2-40B4-BE49-F238E27FC236}">
                <a16:creationId xmlns:a16="http://schemas.microsoft.com/office/drawing/2014/main" id="{242D5493-D12B-42CF-A2DD-06BCD2603310}"/>
              </a:ext>
            </a:extLst>
          </p:cNvPr>
          <p:cNvSpPr>
            <a:spLocks noGrp="1"/>
          </p:cNvSpPr>
          <p:nvPr>
            <p:ph idx="1"/>
          </p:nvPr>
        </p:nvSpPr>
        <p:spPr/>
        <p:txBody>
          <a:bodyPr/>
          <a:lstStyle/>
          <a:p>
            <a:r>
              <a:rPr lang="en-US" dirty="0"/>
              <a:t>As budget comes down, what do you cut?</a:t>
            </a:r>
          </a:p>
          <a:p>
            <a:endParaRPr lang="en-US" dirty="0"/>
          </a:p>
          <a:p>
            <a:r>
              <a:rPr lang="en-US" dirty="0"/>
              <a:t>People? Programs? Weapons? R&amp;D?</a:t>
            </a:r>
          </a:p>
          <a:p>
            <a:endParaRPr lang="en-US" dirty="0"/>
          </a:p>
        </p:txBody>
      </p:sp>
    </p:spTree>
    <p:extLst>
      <p:ext uri="{BB962C8B-B14F-4D97-AF65-F5344CB8AC3E}">
        <p14:creationId xmlns:p14="http://schemas.microsoft.com/office/powerpoint/2010/main" val="344849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585788"/>
            <a:ext cx="7924799" cy="523875"/>
          </a:xfrm>
        </p:spPr>
        <p:txBody>
          <a:bodyPr>
            <a:normAutofit fontScale="90000"/>
          </a:bodyPr>
          <a:lstStyle/>
          <a:p>
            <a:r>
              <a:rPr lang="en-US" dirty="0"/>
              <a:t>MacArthur Sets the Vision</a:t>
            </a:r>
          </a:p>
        </p:txBody>
      </p:sp>
      <p:sp>
        <p:nvSpPr>
          <p:cNvPr id="4099" name="Content Placeholder 2"/>
          <p:cNvSpPr>
            <a:spLocks noGrp="1"/>
          </p:cNvSpPr>
          <p:nvPr>
            <p:ph idx="1"/>
          </p:nvPr>
        </p:nvSpPr>
        <p:spPr/>
        <p:txBody>
          <a:bodyPr>
            <a:normAutofit fontScale="77500" lnSpcReduction="20000"/>
          </a:bodyPr>
          <a:lstStyle/>
          <a:p>
            <a:pPr marL="0" indent="0">
              <a:buNone/>
            </a:pPr>
            <a:r>
              <a:rPr lang="en-US" dirty="0"/>
              <a:t>“It is necessary also to visualize the existing force as the framework of a much larger war establishment rather than as a balanced fighting unit in itself. Of primary importance in a skeletonized army are those elements not easily extemporized or quickly developed when the emergency arises.”</a:t>
            </a:r>
          </a:p>
          <a:p>
            <a:pPr marL="0" indent="0">
              <a:buNone/>
            </a:pPr>
            <a:r>
              <a:rPr lang="en-US" dirty="0"/>
              <a:t>“Under our system no effort is made to be prepared instantaneously for a major war. Rather, the aim is to accomplish in peace, and as economically as possible, all those preliminary tasks and investigations which will facilitate in an emergency the efficient mobilization, training, and equipping of a citizen soldiery.”</a:t>
            </a:r>
          </a:p>
          <a:p>
            <a:pPr marL="0" indent="0">
              <a:buNone/>
            </a:pPr>
            <a:endParaRPr lang="en-US" i="1" dirty="0"/>
          </a:p>
          <a:p>
            <a:pPr marL="0" indent="0">
              <a:buNone/>
            </a:pPr>
            <a:r>
              <a:rPr lang="en-US" i="1" dirty="0"/>
              <a:t> - Douglas MacArthur, 1932</a:t>
            </a:r>
          </a:p>
          <a:p>
            <a:pPr>
              <a:buFontTx/>
              <a:buNone/>
            </a:pPr>
            <a:endParaRPr lang="en-US" sz="2000" dirty="0"/>
          </a:p>
          <a:p>
            <a:endParaRPr lang="en-US" sz="2000" dirty="0"/>
          </a:p>
        </p:txBody>
      </p:sp>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A80EF886-C96E-49D8-8A3C-1FC4B700381E}" type="slidenum">
              <a:rPr lang="en-US" smtClean="0"/>
              <a:pPr eaLnBrk="1" hangingPunct="1"/>
              <a:t>17</a:t>
            </a:fld>
            <a:endParaRPr lang="en-US"/>
          </a:p>
        </p:txBody>
      </p:sp>
    </p:spTree>
    <p:extLst>
      <p:ext uri="{BB962C8B-B14F-4D97-AF65-F5344CB8AC3E}">
        <p14:creationId xmlns:p14="http://schemas.microsoft.com/office/powerpoint/2010/main" val="4149838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585788"/>
            <a:ext cx="7924799" cy="523875"/>
          </a:xfrm>
        </p:spPr>
        <p:txBody>
          <a:bodyPr>
            <a:normAutofit fontScale="90000"/>
          </a:bodyPr>
          <a:lstStyle/>
          <a:p>
            <a:r>
              <a:rPr lang="en-US" dirty="0"/>
              <a:t>Corollary</a:t>
            </a:r>
          </a:p>
        </p:txBody>
      </p:sp>
      <p:sp>
        <p:nvSpPr>
          <p:cNvPr id="4099" name="Content Placeholder 2"/>
          <p:cNvSpPr>
            <a:spLocks noGrp="1"/>
          </p:cNvSpPr>
          <p:nvPr>
            <p:ph idx="1"/>
          </p:nvPr>
        </p:nvSpPr>
        <p:spPr/>
        <p:txBody>
          <a:bodyPr/>
          <a:lstStyle/>
          <a:p>
            <a:pPr marL="0" indent="0">
              <a:buNone/>
            </a:pPr>
            <a:r>
              <a:rPr lang="en-US" dirty="0"/>
              <a:t>“Trained officers constitute the most vitally essential element in modern war, and the only one that under no circumstances can be improvised or extemporized.” </a:t>
            </a:r>
          </a:p>
          <a:p>
            <a:pPr marL="0" indent="0">
              <a:buNone/>
            </a:pPr>
            <a:endParaRPr lang="en-US" i="1" dirty="0"/>
          </a:p>
          <a:p>
            <a:pPr marL="0" indent="0">
              <a:buNone/>
            </a:pPr>
            <a:r>
              <a:rPr lang="en-US" i="1" dirty="0"/>
              <a:t>– General MacArthur, 1932</a:t>
            </a:r>
          </a:p>
          <a:p>
            <a:pPr>
              <a:buFontTx/>
              <a:buNone/>
            </a:pPr>
            <a:endParaRPr lang="en-US" sz="2000" dirty="0"/>
          </a:p>
          <a:p>
            <a:endParaRPr lang="en-US" sz="2000" dirty="0"/>
          </a:p>
        </p:txBody>
      </p:sp>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A80EF886-C96E-49D8-8A3C-1FC4B700381E}" type="slidenum">
              <a:rPr lang="en-US" smtClean="0"/>
              <a:pPr eaLnBrk="1" hangingPunct="1"/>
              <a:t>18</a:t>
            </a:fld>
            <a:endParaRPr lang="en-US"/>
          </a:p>
        </p:txBody>
      </p:sp>
    </p:spTree>
    <p:extLst>
      <p:ext uri="{BB962C8B-B14F-4D97-AF65-F5344CB8AC3E}">
        <p14:creationId xmlns:p14="http://schemas.microsoft.com/office/powerpoint/2010/main" val="406513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286BD-F6C0-4129-8DCC-A034EBBE782A}"/>
              </a:ext>
            </a:extLst>
          </p:cNvPr>
          <p:cNvSpPr>
            <a:spLocks noGrp="1"/>
          </p:cNvSpPr>
          <p:nvPr>
            <p:ph type="title"/>
          </p:nvPr>
        </p:nvSpPr>
        <p:spPr/>
        <p:txBody>
          <a:bodyPr/>
          <a:lstStyle/>
          <a:p>
            <a:r>
              <a:rPr lang="en-US" dirty="0"/>
              <a:t>Effects of MacArthur’s Decisions</a:t>
            </a:r>
          </a:p>
        </p:txBody>
      </p:sp>
      <p:sp>
        <p:nvSpPr>
          <p:cNvPr id="3" name="Content Placeholder 2">
            <a:extLst>
              <a:ext uri="{FF2B5EF4-FFF2-40B4-BE49-F238E27FC236}">
                <a16:creationId xmlns:a16="http://schemas.microsoft.com/office/drawing/2014/main" id="{3A1B31C9-F196-4D71-B793-A4CC4EAFF4EC}"/>
              </a:ext>
            </a:extLst>
          </p:cNvPr>
          <p:cNvSpPr>
            <a:spLocks noGrp="1"/>
          </p:cNvSpPr>
          <p:nvPr>
            <p:ph idx="1"/>
          </p:nvPr>
        </p:nvSpPr>
        <p:spPr/>
        <p:txBody>
          <a:bodyPr>
            <a:normAutofit fontScale="92500" lnSpcReduction="20000"/>
          </a:bodyPr>
          <a:lstStyle/>
          <a:p>
            <a:r>
              <a:rPr lang="en-US" dirty="0"/>
              <a:t>Leaders of WWII and beyond kept in: Patton, Marshall, Eisenhower, Stilwell, Bradley, Clark, Eichelberger, Krueger, Truscott, Abrams, Westmoreland, Collins, Ridgway, Walker, Patch, Arnold, Spaatz, Doolittle, </a:t>
            </a:r>
            <a:r>
              <a:rPr lang="en-US" dirty="0" err="1"/>
              <a:t>etc</a:t>
            </a:r>
            <a:r>
              <a:rPr lang="en-US" dirty="0"/>
              <a:t> </a:t>
            </a:r>
          </a:p>
          <a:p>
            <a:endParaRPr lang="en-US" dirty="0"/>
          </a:p>
          <a:p>
            <a:r>
              <a:rPr lang="en-US" dirty="0"/>
              <a:t>Weapons of WWII prototyped: Sherman Tank, B-17, P-40, M-1 Garand, .30 </a:t>
            </a:r>
            <a:r>
              <a:rPr lang="en-US" dirty="0" err="1"/>
              <a:t>cal</a:t>
            </a:r>
            <a:r>
              <a:rPr lang="en-US" dirty="0"/>
              <a:t> MG, </a:t>
            </a:r>
            <a:r>
              <a:rPr lang="en-US" dirty="0" err="1"/>
              <a:t>etc</a:t>
            </a:r>
            <a:endParaRPr lang="en-US" dirty="0"/>
          </a:p>
          <a:p>
            <a:endParaRPr lang="en-US" dirty="0"/>
          </a:p>
          <a:p>
            <a:r>
              <a:rPr lang="en-US" dirty="0"/>
              <a:t>Initial mobilization plans and basic structure of US Army of WWII set up</a:t>
            </a:r>
          </a:p>
        </p:txBody>
      </p:sp>
    </p:spTree>
    <p:extLst>
      <p:ext uri="{BB962C8B-B14F-4D97-AF65-F5344CB8AC3E}">
        <p14:creationId xmlns:p14="http://schemas.microsoft.com/office/powerpoint/2010/main" val="1399219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Case Study I: Eighth Army</a:t>
            </a:r>
          </a:p>
        </p:txBody>
      </p:sp>
      <p:sp>
        <p:nvSpPr>
          <p:cNvPr id="3" name="Content Placeholder 2"/>
          <p:cNvSpPr>
            <a:spLocks noGrp="1"/>
          </p:cNvSpPr>
          <p:nvPr>
            <p:ph idx="1"/>
          </p:nvPr>
        </p:nvSpPr>
        <p:spPr>
          <a:xfrm>
            <a:off x="457200" y="2328333"/>
            <a:ext cx="8229600" cy="3148339"/>
          </a:xfrm>
        </p:spPr>
        <p:txBody>
          <a:bodyPr>
            <a:normAutofit/>
          </a:bodyPr>
          <a:lstStyle/>
          <a:p>
            <a:pPr marL="0" indent="0" algn="ctr">
              <a:buNone/>
            </a:pPr>
            <a:r>
              <a:rPr lang="en-US" dirty="0"/>
              <a:t> - Non-verbal communication</a:t>
            </a:r>
          </a:p>
          <a:p>
            <a:pPr marL="0" indent="0" algn="ctr">
              <a:buNone/>
            </a:pPr>
            <a:endParaRPr lang="en-US" dirty="0"/>
          </a:p>
          <a:p>
            <a:pPr marL="0" indent="0" algn="ctr">
              <a:buNone/>
            </a:pPr>
            <a:r>
              <a:rPr lang="en-US" dirty="0"/>
              <a:t> - You control the weather</a:t>
            </a:r>
          </a:p>
        </p:txBody>
      </p:sp>
    </p:spTree>
    <p:extLst>
      <p:ext uri="{BB962C8B-B14F-4D97-AF65-F5344CB8AC3E}">
        <p14:creationId xmlns:p14="http://schemas.microsoft.com/office/powerpoint/2010/main" val="1426406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p:txBody>
          <a:bodyPr/>
          <a:lstStyle/>
          <a:p>
            <a:pPr algn="ctr">
              <a:buFontTx/>
              <a:buNone/>
            </a:pPr>
            <a:r>
              <a:rPr lang="en-US" sz="7200" i="1"/>
              <a:t>Questions </a:t>
            </a:r>
          </a:p>
          <a:p>
            <a:pPr algn="ctr">
              <a:buFontTx/>
              <a:buNone/>
            </a:pPr>
            <a:r>
              <a:rPr lang="en-US" sz="7200" i="1"/>
              <a:t>and </a:t>
            </a:r>
          </a:p>
          <a:p>
            <a:pPr algn="ctr">
              <a:buFontTx/>
              <a:buNone/>
            </a:pPr>
            <a:r>
              <a:rPr lang="en-US" sz="7200" i="1"/>
              <a:t>Discussion</a:t>
            </a:r>
          </a:p>
        </p:txBody>
      </p:sp>
      <p:sp>
        <p:nvSpPr>
          <p:cNvPr id="614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76D9B9EC-8FDB-4044-A25E-54111B8FEBE5}" type="datetime8">
              <a:rPr lang="en-US" smtClean="0"/>
              <a:pPr eaLnBrk="1" hangingPunct="1"/>
              <a:t>4/27/2019 9:11 AM</a:t>
            </a:fld>
            <a:endParaRPr lang="en-US"/>
          </a:p>
        </p:txBody>
      </p:sp>
      <p:sp>
        <p:nvSpPr>
          <p:cNvPr id="614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DEC22F0E-C68F-4DA3-8E66-072ED488C36F}" type="slidenum">
              <a:rPr lang="en-US" smtClean="0"/>
              <a:pPr eaLnBrk="1" hangingPunct="1"/>
              <a:t>20</a:t>
            </a:fld>
            <a:endParaRPr lang="en-US"/>
          </a:p>
        </p:txBody>
      </p:sp>
      <p:sp>
        <p:nvSpPr>
          <p:cNvPr id="6149" name="Title 5"/>
          <p:cNvSpPr>
            <a:spLocks noGrp="1"/>
          </p:cNvSpPr>
          <p:nvPr>
            <p:ph type="title"/>
          </p:nvPr>
        </p:nvSpPr>
        <p:spPr>
          <a:xfrm>
            <a:off x="4279900" y="584200"/>
            <a:ext cx="582613" cy="522288"/>
          </a:xfrm>
        </p:spPr>
        <p:txBody>
          <a:bodyPr>
            <a:normAutofit fontScale="90000"/>
          </a:bodyPr>
          <a:lstStyle/>
          <a:p>
            <a:r>
              <a:rPr lang="en-US" u="none"/>
              <a:t>    </a:t>
            </a:r>
          </a:p>
        </p:txBody>
      </p:sp>
    </p:spTree>
    <p:extLst>
      <p:ext uri="{BB962C8B-B14F-4D97-AF65-F5344CB8AC3E}">
        <p14:creationId xmlns:p14="http://schemas.microsoft.com/office/powerpoint/2010/main" val="1972573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7E350D-1880-4C4F-9964-E0F8FC16BEC3}" type="slidenum">
              <a:rPr lang="en-US" smtClean="0"/>
              <a:t>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957" y="719758"/>
            <a:ext cx="6585626" cy="5316396"/>
          </a:xfrm>
          <a:prstGeom prst="rect">
            <a:avLst/>
          </a:prstGeom>
        </p:spPr>
      </p:pic>
    </p:spTree>
    <p:extLst>
      <p:ext uri="{BB962C8B-B14F-4D97-AF65-F5344CB8AC3E}">
        <p14:creationId xmlns:p14="http://schemas.microsoft.com/office/powerpoint/2010/main" val="3863265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7E350D-1880-4C4F-9964-E0F8FC16BEC3}" type="slidenum">
              <a:rPr lang="en-US" smtClean="0"/>
              <a:t>4</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962" y="305840"/>
            <a:ext cx="5894961" cy="6246317"/>
          </a:xfrm>
          <a:prstGeom prst="rect">
            <a:avLst/>
          </a:prstGeom>
        </p:spPr>
      </p:pic>
    </p:spTree>
    <p:extLst>
      <p:ext uri="{BB962C8B-B14F-4D97-AF65-F5344CB8AC3E}">
        <p14:creationId xmlns:p14="http://schemas.microsoft.com/office/powerpoint/2010/main" val="2425252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Case Study II: Arnhem</a:t>
            </a:r>
          </a:p>
        </p:txBody>
      </p:sp>
      <p:sp>
        <p:nvSpPr>
          <p:cNvPr id="3" name="Content Placeholder 2"/>
          <p:cNvSpPr>
            <a:spLocks noGrp="1"/>
          </p:cNvSpPr>
          <p:nvPr>
            <p:ph idx="1"/>
          </p:nvPr>
        </p:nvSpPr>
        <p:spPr>
          <a:xfrm>
            <a:off x="457200" y="2328333"/>
            <a:ext cx="8229600" cy="3148339"/>
          </a:xfrm>
        </p:spPr>
        <p:txBody>
          <a:bodyPr>
            <a:normAutofit/>
          </a:bodyPr>
          <a:lstStyle/>
          <a:p>
            <a:pPr marL="0" indent="0" algn="ctr">
              <a:buNone/>
            </a:pPr>
            <a:r>
              <a:rPr lang="en-US" dirty="0"/>
              <a:t> - There are details, and then there are </a:t>
            </a:r>
            <a:r>
              <a:rPr lang="en-US" i="1" dirty="0"/>
              <a:t>details</a:t>
            </a:r>
            <a:r>
              <a:rPr lang="en-US" dirty="0"/>
              <a:t> </a:t>
            </a:r>
          </a:p>
          <a:p>
            <a:pPr marL="0" indent="0" algn="ctr">
              <a:buNone/>
            </a:pPr>
            <a:endParaRPr lang="en-US" dirty="0"/>
          </a:p>
          <a:p>
            <a:pPr marL="0" indent="0" algn="ctr">
              <a:buNone/>
            </a:pPr>
            <a:r>
              <a:rPr lang="en-US" dirty="0"/>
              <a:t> - 3 C’s: Communicate, Collaborate, Coordinate</a:t>
            </a:r>
          </a:p>
        </p:txBody>
      </p:sp>
    </p:spTree>
    <p:extLst>
      <p:ext uri="{BB962C8B-B14F-4D97-AF65-F5344CB8AC3E}">
        <p14:creationId xmlns:p14="http://schemas.microsoft.com/office/powerpoint/2010/main" val="2245663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BBF4F-70ED-4F2C-B65B-B4C13DA77F28}"/>
              </a:ext>
            </a:extLst>
          </p:cNvPr>
          <p:cNvSpPr>
            <a:spLocks noGrp="1"/>
          </p:cNvSpPr>
          <p:nvPr>
            <p:ph type="title"/>
          </p:nvPr>
        </p:nvSpPr>
        <p:spPr/>
        <p:txBody>
          <a:bodyPr/>
          <a:lstStyle/>
          <a:p>
            <a:r>
              <a:rPr lang="en-US" dirty="0"/>
              <a:t>Operation Market-Garden</a:t>
            </a:r>
          </a:p>
        </p:txBody>
      </p:sp>
      <p:pic>
        <p:nvPicPr>
          <p:cNvPr id="5" name="Content Placeholder 4">
            <a:extLst>
              <a:ext uri="{FF2B5EF4-FFF2-40B4-BE49-F238E27FC236}">
                <a16:creationId xmlns:a16="http://schemas.microsoft.com/office/drawing/2014/main" id="{5A5A17DD-0349-4430-8544-BBE9EC2C2B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407566"/>
            <a:ext cx="8030487" cy="5175796"/>
          </a:xfrm>
        </p:spPr>
      </p:pic>
    </p:spTree>
    <p:extLst>
      <p:ext uri="{BB962C8B-B14F-4D97-AF65-F5344CB8AC3E}">
        <p14:creationId xmlns:p14="http://schemas.microsoft.com/office/powerpoint/2010/main" val="2265026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A2073-70A2-4DF0-993F-B5E53B0AFB8B}"/>
              </a:ext>
            </a:extLst>
          </p:cNvPr>
          <p:cNvSpPr>
            <a:spLocks noGrp="1"/>
          </p:cNvSpPr>
          <p:nvPr>
            <p:ph type="title"/>
          </p:nvPr>
        </p:nvSpPr>
        <p:spPr/>
        <p:txBody>
          <a:bodyPr/>
          <a:lstStyle/>
          <a:p>
            <a:r>
              <a:rPr lang="en-US" dirty="0"/>
              <a:t>Objective Arnhem</a:t>
            </a:r>
          </a:p>
        </p:txBody>
      </p:sp>
      <p:pic>
        <p:nvPicPr>
          <p:cNvPr id="5" name="Content Placeholder 4">
            <a:extLst>
              <a:ext uri="{FF2B5EF4-FFF2-40B4-BE49-F238E27FC236}">
                <a16:creationId xmlns:a16="http://schemas.microsoft.com/office/drawing/2014/main" id="{12218E19-741F-4653-BFB0-56CB88E7484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292460"/>
            <a:ext cx="7543800" cy="4990223"/>
          </a:xfrm>
        </p:spPr>
      </p:pic>
    </p:spTree>
    <p:extLst>
      <p:ext uri="{BB962C8B-B14F-4D97-AF65-F5344CB8AC3E}">
        <p14:creationId xmlns:p14="http://schemas.microsoft.com/office/powerpoint/2010/main" val="2474210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British 1</a:t>
            </a:r>
            <a:r>
              <a:rPr lang="en-US" u="sng" baseline="30000" dirty="0"/>
              <a:t>st</a:t>
            </a:r>
            <a:r>
              <a:rPr lang="en-US" u="sng" dirty="0"/>
              <a:t> Airborne Division, September 1944</a:t>
            </a:r>
          </a:p>
        </p:txBody>
      </p:sp>
      <p:sp>
        <p:nvSpPr>
          <p:cNvPr id="3" name="Content Placeholder 2"/>
          <p:cNvSpPr>
            <a:spLocks noGrp="1"/>
          </p:cNvSpPr>
          <p:nvPr>
            <p:ph idx="1"/>
          </p:nvPr>
        </p:nvSpPr>
        <p:spPr>
          <a:xfrm>
            <a:off x="457200" y="1721941"/>
            <a:ext cx="8229600" cy="4572981"/>
          </a:xfrm>
        </p:spPr>
        <p:txBody>
          <a:bodyPr>
            <a:normAutofit lnSpcReduction="10000"/>
          </a:bodyPr>
          <a:lstStyle/>
          <a:p>
            <a:pPr marL="0" indent="0" algn="ctr">
              <a:buNone/>
            </a:pPr>
            <a:r>
              <a:rPr lang="en-US" sz="2000" dirty="0"/>
              <a:t> </a:t>
            </a:r>
            <a:r>
              <a:rPr lang="en-US" sz="2000" b="1" dirty="0"/>
              <a:t>Division Commander: Major General Roy Urquhart</a:t>
            </a:r>
          </a:p>
          <a:p>
            <a:pPr marL="0" indent="0" algn="ctr">
              <a:buNone/>
            </a:pPr>
            <a:r>
              <a:rPr lang="en-US" sz="2000" dirty="0"/>
              <a:t> </a:t>
            </a:r>
            <a:r>
              <a:rPr lang="en-US" sz="1400" dirty="0"/>
              <a:t>Chief of Staff: Lieutenant Colonel Charles B. Mackenzie</a:t>
            </a:r>
          </a:p>
          <a:p>
            <a:pPr marL="0" indent="0" algn="ctr">
              <a:buNone/>
            </a:pPr>
            <a:r>
              <a:rPr lang="en-US" sz="2000" dirty="0"/>
              <a:t> </a:t>
            </a:r>
          </a:p>
          <a:p>
            <a:pPr marL="0" indent="0" algn="ctr">
              <a:buNone/>
            </a:pPr>
            <a:r>
              <a:rPr lang="en-US" sz="2000" dirty="0"/>
              <a:t>1</a:t>
            </a:r>
            <a:r>
              <a:rPr lang="en-US" sz="2000" baseline="30000" dirty="0"/>
              <a:t>st</a:t>
            </a:r>
            <a:r>
              <a:rPr lang="en-US" sz="2000" dirty="0"/>
              <a:t> Parachute Brigade: Brigadier Gerald </a:t>
            </a:r>
            <a:r>
              <a:rPr lang="en-US" sz="2000" dirty="0" err="1"/>
              <a:t>Lathbury</a:t>
            </a:r>
            <a:endParaRPr lang="en-US" sz="2000" dirty="0"/>
          </a:p>
          <a:p>
            <a:pPr marL="0" indent="0" algn="ctr">
              <a:buNone/>
            </a:pPr>
            <a:r>
              <a:rPr lang="en-US" sz="2000" i="1" dirty="0"/>
              <a:t>(landed 17 Sept 44)</a:t>
            </a:r>
          </a:p>
          <a:p>
            <a:pPr marL="0" indent="0" algn="ctr">
              <a:buNone/>
            </a:pPr>
            <a:endParaRPr lang="en-US" sz="2000" dirty="0"/>
          </a:p>
          <a:p>
            <a:pPr marL="0" indent="0" algn="ctr">
              <a:buNone/>
            </a:pPr>
            <a:r>
              <a:rPr lang="en-US" sz="2000" dirty="0"/>
              <a:t>4</a:t>
            </a:r>
            <a:r>
              <a:rPr lang="en-US" sz="2000" baseline="30000" dirty="0"/>
              <a:t>th</a:t>
            </a:r>
            <a:r>
              <a:rPr lang="en-US" sz="2000" dirty="0"/>
              <a:t> Parachute Brigade: Brigadier John Hackett </a:t>
            </a:r>
          </a:p>
          <a:p>
            <a:pPr marL="0" indent="0" algn="ctr">
              <a:buNone/>
            </a:pPr>
            <a:r>
              <a:rPr lang="en-US" sz="2000" i="1" dirty="0"/>
              <a:t>(landed 18 Sept 44)</a:t>
            </a:r>
          </a:p>
          <a:p>
            <a:pPr marL="0" indent="0" algn="ctr">
              <a:buNone/>
            </a:pPr>
            <a:endParaRPr lang="en-US" sz="2000" dirty="0"/>
          </a:p>
          <a:p>
            <a:pPr marL="0" indent="0" algn="ctr">
              <a:buNone/>
            </a:pPr>
            <a:r>
              <a:rPr lang="en-US" sz="2000" dirty="0"/>
              <a:t>1</a:t>
            </a:r>
            <a:r>
              <a:rPr lang="en-US" sz="2000" baseline="30000" dirty="0"/>
              <a:t>st</a:t>
            </a:r>
            <a:r>
              <a:rPr lang="en-US" sz="2000" dirty="0"/>
              <a:t> </a:t>
            </a:r>
            <a:r>
              <a:rPr lang="en-US" sz="2000" dirty="0" err="1"/>
              <a:t>Airlanding</a:t>
            </a:r>
            <a:r>
              <a:rPr lang="en-US" sz="2000" dirty="0"/>
              <a:t> Brigade: Brigadier Philip Hicks</a:t>
            </a:r>
          </a:p>
          <a:p>
            <a:pPr marL="0" indent="0" algn="ctr">
              <a:buNone/>
            </a:pPr>
            <a:r>
              <a:rPr lang="en-US" sz="2000" i="1" dirty="0"/>
              <a:t>(landed 17 Sept 44)</a:t>
            </a:r>
          </a:p>
          <a:p>
            <a:pPr marL="0" indent="0" algn="ctr">
              <a:buNone/>
            </a:pPr>
            <a:endParaRPr lang="en-US" sz="2000" dirty="0"/>
          </a:p>
          <a:p>
            <a:pPr marL="0" indent="0" algn="ctr">
              <a:buNone/>
            </a:pPr>
            <a:r>
              <a:rPr lang="en-US" sz="2000" dirty="0"/>
              <a:t> </a:t>
            </a:r>
          </a:p>
        </p:txBody>
      </p:sp>
    </p:spTree>
    <p:extLst>
      <p:ext uri="{BB962C8B-B14F-4D97-AF65-F5344CB8AC3E}">
        <p14:creationId xmlns:p14="http://schemas.microsoft.com/office/powerpoint/2010/main" val="234802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1B03-9FBA-416D-858B-E68363782729}"/>
              </a:ext>
            </a:extLst>
          </p:cNvPr>
          <p:cNvSpPr>
            <a:spLocks noGrp="1"/>
          </p:cNvSpPr>
          <p:nvPr>
            <p:ph type="title"/>
          </p:nvPr>
        </p:nvSpPr>
        <p:spPr/>
        <p:txBody>
          <a:bodyPr/>
          <a:lstStyle/>
          <a:p>
            <a:r>
              <a:rPr lang="en-US" dirty="0"/>
              <a:t>Arnhem Day 1</a:t>
            </a:r>
          </a:p>
        </p:txBody>
      </p:sp>
      <p:pic>
        <p:nvPicPr>
          <p:cNvPr id="5" name="Content Placeholder 4">
            <a:extLst>
              <a:ext uri="{FF2B5EF4-FFF2-40B4-BE49-F238E27FC236}">
                <a16:creationId xmlns:a16="http://schemas.microsoft.com/office/drawing/2014/main" id="{B71CA0AA-BB91-4A10-A63D-C0933F3D37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342032"/>
            <a:ext cx="7696200" cy="5092721"/>
          </a:xfrm>
        </p:spPr>
      </p:pic>
    </p:spTree>
    <p:extLst>
      <p:ext uri="{BB962C8B-B14F-4D97-AF65-F5344CB8AC3E}">
        <p14:creationId xmlns:p14="http://schemas.microsoft.com/office/powerpoint/2010/main" val="1686139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887</TotalTime>
  <Words>528</Words>
  <Application>Microsoft Office PowerPoint</Application>
  <PresentationFormat>On-screen Show (4:3)</PresentationFormat>
  <Paragraphs>86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Rounded MT Bold</vt:lpstr>
      <vt:lpstr>Calibri</vt:lpstr>
      <vt:lpstr>Office Theme</vt:lpstr>
      <vt:lpstr>The MacArthur Memorial</vt:lpstr>
      <vt:lpstr>Case Study I: Eighth Army</vt:lpstr>
      <vt:lpstr>PowerPoint Presentation</vt:lpstr>
      <vt:lpstr>PowerPoint Presentation</vt:lpstr>
      <vt:lpstr>Case Study II: Arnhem</vt:lpstr>
      <vt:lpstr>Operation Market-Garden</vt:lpstr>
      <vt:lpstr>Objective Arnhem</vt:lpstr>
      <vt:lpstr>British 1st Airborne Division, September 1944</vt:lpstr>
      <vt:lpstr>Arnhem Day 1</vt:lpstr>
      <vt:lpstr>Arnhem Day 2</vt:lpstr>
      <vt:lpstr>Arnhem Days 3-9</vt:lpstr>
      <vt:lpstr>Case Study III: The Army Budget </vt:lpstr>
      <vt:lpstr>Key Points</vt:lpstr>
      <vt:lpstr>Background</vt:lpstr>
      <vt:lpstr>Army Budgets FYs 1931-35</vt:lpstr>
      <vt:lpstr>A Question of Priorities</vt:lpstr>
      <vt:lpstr>MacArthur Sets the Vision</vt:lpstr>
      <vt:lpstr>Corollary</vt:lpstr>
      <vt:lpstr>Effects of MacArthur’s Decisions</vt:lpstr>
      <vt:lpstr>    </vt:lpstr>
    </vt:vector>
  </TitlesOfParts>
  <Company>City of Norfolk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MacArthur Memorial</dc:title>
  <dc:creator>Kolakowski, Christopher</dc:creator>
  <cp:lastModifiedBy>Kolakowski, Christopher</cp:lastModifiedBy>
  <cp:revision>118</cp:revision>
  <dcterms:created xsi:type="dcterms:W3CDTF">2013-10-18T14:56:23Z</dcterms:created>
  <dcterms:modified xsi:type="dcterms:W3CDTF">2019-04-27T14:56:24Z</dcterms:modified>
</cp:coreProperties>
</file>