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5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39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1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172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2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6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5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8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3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0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9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E056-99AB-4697-965A-A521D4BB577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B2C0F5-9E47-4836-9B7E-A928F6061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1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haron.Chuculate@csdar.org" TargetMode="External"/><Relationship Id="rId2" Type="http://schemas.openxmlformats.org/officeDocument/2006/relationships/hyperlink" Target="mailto:David.Hopkins@csdar.or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Cost of Protecting </a:t>
            </a:r>
            <a:r>
              <a:rPr lang="en-US" dirty="0" smtClean="0"/>
              <a:t>Our Greatest Assets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Dr. David Hopkins, Superintendent</a:t>
            </a:r>
          </a:p>
          <a:p>
            <a:r>
              <a:rPr lang="en-US" dirty="0" smtClean="0"/>
              <a:t>Sharon Chuculate, Business Manager</a:t>
            </a:r>
          </a:p>
          <a:p>
            <a:r>
              <a:rPr lang="en-US" dirty="0" smtClean="0"/>
              <a:t>Clarksville School District</a:t>
            </a:r>
          </a:p>
          <a:p>
            <a:r>
              <a:rPr lang="en-US" dirty="0" smtClean="0"/>
              <a:t>Clarksville, 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10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Stipend (and benefits) to new volunteers - $8,000</a:t>
            </a:r>
          </a:p>
          <a:p>
            <a:r>
              <a:rPr lang="en-US" dirty="0"/>
              <a:t>B</a:t>
            </a:r>
            <a:r>
              <a:rPr lang="en-US" dirty="0" smtClean="0"/>
              <a:t>ackground Checks - $1,779</a:t>
            </a:r>
          </a:p>
          <a:p>
            <a:r>
              <a:rPr lang="en-US" dirty="0" smtClean="0"/>
              <a:t>Psychological Exams - $1,200</a:t>
            </a:r>
          </a:p>
          <a:p>
            <a:r>
              <a:rPr lang="en-US" dirty="0" smtClean="0"/>
              <a:t>Employee Supply Reimbursements - $1,286</a:t>
            </a:r>
          </a:p>
          <a:p>
            <a:r>
              <a:rPr lang="en-US" dirty="0" smtClean="0"/>
              <a:t>Supplies - $6,984</a:t>
            </a:r>
          </a:p>
          <a:p>
            <a:r>
              <a:rPr lang="en-US" dirty="0" smtClean="0"/>
              <a:t>Training - $13,730</a:t>
            </a:r>
          </a:p>
          <a:p>
            <a:r>
              <a:rPr lang="en-US" dirty="0" smtClean="0"/>
              <a:t>Total Cost Year 4 - $32,979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3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Checks - $385</a:t>
            </a:r>
          </a:p>
          <a:p>
            <a:r>
              <a:rPr lang="en-US" dirty="0" smtClean="0"/>
              <a:t>Employee Supply Reimbursements - $1,578</a:t>
            </a:r>
          </a:p>
          <a:p>
            <a:r>
              <a:rPr lang="en-US" dirty="0" smtClean="0"/>
              <a:t>Supplies – 13,852</a:t>
            </a:r>
          </a:p>
          <a:p>
            <a:r>
              <a:rPr lang="en-US" dirty="0" smtClean="0"/>
              <a:t>Substitutes – 284</a:t>
            </a:r>
          </a:p>
          <a:p>
            <a:r>
              <a:rPr lang="en-US" dirty="0" smtClean="0"/>
              <a:t>Training - $31,031</a:t>
            </a:r>
          </a:p>
          <a:p>
            <a:r>
              <a:rPr lang="en-US" dirty="0" smtClean="0"/>
              <a:t>Total Cost Year 5 - $47,130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This year we had two of our employees training to become trainers.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1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pay for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expenses for ERT (Emergency Response Team) is paid from State and Local revenue.</a:t>
            </a:r>
          </a:p>
          <a:p>
            <a:r>
              <a:rPr lang="en-US" dirty="0" smtClean="0"/>
              <a:t>In 2018 our total ERT expenses were $47,130</a:t>
            </a:r>
          </a:p>
          <a:p>
            <a:r>
              <a:rPr lang="en-US" dirty="0" smtClean="0"/>
              <a:t>In 2018 our total State and Local revenue was $20,715,424</a:t>
            </a:r>
            <a:endParaRPr lang="en-US" dirty="0"/>
          </a:p>
          <a:p>
            <a:r>
              <a:rPr lang="en-US" dirty="0" smtClean="0"/>
              <a:t>ERT expenses were .228% of our total revenue</a:t>
            </a:r>
          </a:p>
          <a:p>
            <a:r>
              <a:rPr lang="en-US" dirty="0" smtClean="0"/>
              <a:t>The cost to employ </a:t>
            </a:r>
            <a:r>
              <a:rPr lang="en-US" b="1" u="sng" dirty="0" smtClean="0"/>
              <a:t>just one </a:t>
            </a:r>
            <a:r>
              <a:rPr lang="en-US" dirty="0" smtClean="0"/>
              <a:t>School Resource Officer can easily exceed $50,000.</a:t>
            </a:r>
          </a:p>
          <a:p>
            <a:r>
              <a:rPr lang="en-US" dirty="0" smtClean="0"/>
              <a:t>For the same amount of money, we have 31 licensed, armed individuals.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put a price on a child’s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“As a school superintendent, for me this is not about politics. This is about how we can best protect our children,” Hopkins said.</a:t>
            </a:r>
          </a:p>
          <a:p>
            <a:r>
              <a:rPr lang="en-US" dirty="0"/>
              <a:t>Most school shooters are students, and when that happens the structural security devices, such as the locked-door systems are not helpful, Hopkins acknowledged. The student is already in the school; you let him in, he said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With each school shooting, our District fields calls from all across Arkansas, the United States, and the nation.  </a:t>
            </a:r>
          </a:p>
          <a:p>
            <a:r>
              <a:rPr lang="en-US" dirty="0" smtClean="0"/>
              <a:t>We are entrusted every day to educate, nurture and keep safe the greatest asset—our students.  You cannot put a price tag on that.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54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&amp; Contact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David Hopkins, Superintendent</a:t>
            </a:r>
          </a:p>
          <a:p>
            <a:pPr marL="0" indent="0">
              <a:buNone/>
            </a:pPr>
            <a:r>
              <a:rPr lang="en-US" dirty="0" smtClean="0"/>
              <a:t>Clarksville School District</a:t>
            </a:r>
          </a:p>
          <a:p>
            <a:pPr marL="0" indent="0">
              <a:buNone/>
            </a:pPr>
            <a:r>
              <a:rPr lang="en-US" dirty="0" smtClean="0"/>
              <a:t>Clarksville, AR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David.Hopkins@csdar.org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479-705-3200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Sharon Chuculate, Business Manager</a:t>
            </a:r>
          </a:p>
          <a:p>
            <a:pPr marL="0" indent="0">
              <a:buNone/>
            </a:pPr>
            <a:r>
              <a:rPr lang="en-US" dirty="0" smtClean="0"/>
              <a:t>Clarksville School District</a:t>
            </a:r>
          </a:p>
          <a:p>
            <a:pPr marL="0" indent="0">
              <a:buNone/>
            </a:pPr>
            <a:r>
              <a:rPr lang="en-US" dirty="0" smtClean="0"/>
              <a:t>Clarksville, AR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Sharon.Chuculate@csdar.org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479-705-3200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7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intro to Clarksville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Sits on I-40 approximately 60 miles from Fort Smith and 100 miles from Little Rock</a:t>
            </a:r>
          </a:p>
          <a:p>
            <a:r>
              <a:rPr lang="en-US" dirty="0" smtClean="0"/>
              <a:t>City population is approximately 9,178 in 2010, up from 7,719 in 2000</a:t>
            </a:r>
          </a:p>
          <a:p>
            <a:r>
              <a:rPr lang="en-US" dirty="0"/>
              <a:t> </a:t>
            </a:r>
            <a:r>
              <a:rPr lang="en-US" dirty="0" smtClean="0"/>
              <a:t>Five (5) schools in the district</a:t>
            </a:r>
          </a:p>
          <a:p>
            <a:r>
              <a:rPr lang="en-US" dirty="0" smtClean="0"/>
              <a:t>Approximately 2,560 students K-12</a:t>
            </a:r>
          </a:p>
          <a:p>
            <a:r>
              <a:rPr lang="en-US" dirty="0" smtClean="0"/>
              <a:t>369 Contract Employees</a:t>
            </a:r>
          </a:p>
          <a:p>
            <a:r>
              <a:rPr lang="en-US" dirty="0" smtClean="0"/>
              <a:t>County Tax Revenue for FY 2018 was $7,046,700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96" y="38038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18424"/>
          <a:stretch/>
        </p:blipFill>
        <p:spPr>
          <a:xfrm rot="5400000">
            <a:off x="3007821" y="1763339"/>
            <a:ext cx="4813069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pPr algn="ctr"/>
            <a:r>
              <a:rPr lang="en-US" dirty="0" smtClean="0"/>
              <a:t>Every building has this 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4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t="46545" r="12576" b="35515"/>
          <a:stretch/>
        </p:blipFill>
        <p:spPr>
          <a:xfrm>
            <a:off x="1687484" y="3732413"/>
            <a:ext cx="6916190" cy="123028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r>
              <a:rPr lang="en-US" dirty="0" smtClean="0"/>
              <a:t>And this sticker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1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Sandy Hook School shooting December 14, 2012</a:t>
            </a:r>
          </a:p>
          <a:p>
            <a:r>
              <a:rPr lang="en-US" dirty="0" smtClean="0"/>
              <a:t>20 students and six staff members died</a:t>
            </a:r>
          </a:p>
          <a:p>
            <a:r>
              <a:rPr lang="en-US" dirty="0" smtClean="0"/>
              <a:t>“We lock the door, and we hide and hope for the best.  Well that’s not a plan.”</a:t>
            </a:r>
          </a:p>
          <a:p>
            <a:r>
              <a:rPr lang="en-US" dirty="0" smtClean="0"/>
              <a:t>No Arkansas school district had ever armed the staff; Lake Hamilton School District had for years kept several guns locked up in case of emergency.</a:t>
            </a:r>
          </a:p>
          <a:p>
            <a:r>
              <a:rPr lang="en-US" dirty="0" smtClean="0"/>
              <a:t>22 volunteers in 2013 had 53 hours of training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78" y="4355870"/>
            <a:ext cx="3019772" cy="22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9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– Year 1 (2013-2014)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for Volunteers - $14,275</a:t>
            </a:r>
          </a:p>
          <a:p>
            <a:r>
              <a:rPr lang="en-US" dirty="0" smtClean="0"/>
              <a:t>ID Printer, badges, lanyards, </a:t>
            </a:r>
            <a:r>
              <a:rPr lang="en-US" dirty="0" err="1" smtClean="0"/>
              <a:t>etc</a:t>
            </a:r>
            <a:r>
              <a:rPr lang="en-US" dirty="0" smtClean="0"/>
              <a:t> - $4,500</a:t>
            </a:r>
          </a:p>
          <a:p>
            <a:r>
              <a:rPr lang="en-US" dirty="0" smtClean="0"/>
              <a:t>Active Shooter Training for all staff - $900</a:t>
            </a:r>
          </a:p>
          <a:p>
            <a:r>
              <a:rPr lang="en-US" dirty="0" smtClean="0"/>
              <a:t>Signs - $3,000</a:t>
            </a:r>
          </a:p>
          <a:p>
            <a:r>
              <a:rPr lang="en-US" dirty="0" smtClean="0"/>
              <a:t>“Go Bags” - $3,200</a:t>
            </a:r>
          </a:p>
          <a:p>
            <a:r>
              <a:rPr lang="en-US" dirty="0" smtClean="0"/>
              <a:t>Gun Safe - $3,550</a:t>
            </a:r>
          </a:p>
          <a:p>
            <a:r>
              <a:rPr lang="en-US" dirty="0" smtClean="0"/>
              <a:t>Shooting Supplies (Ammo, targets, </a:t>
            </a:r>
            <a:r>
              <a:rPr lang="en-US" dirty="0" err="1" smtClean="0"/>
              <a:t>etc</a:t>
            </a:r>
            <a:r>
              <a:rPr lang="en-US" dirty="0" smtClean="0"/>
              <a:t>) - $1,200</a:t>
            </a:r>
          </a:p>
          <a:p>
            <a:r>
              <a:rPr lang="en-US" dirty="0" smtClean="0"/>
              <a:t>Psychological Examination on all volunteers - $2,200</a:t>
            </a:r>
          </a:p>
          <a:p>
            <a:r>
              <a:rPr lang="en-US" dirty="0" smtClean="0"/>
              <a:t>Criminal Background Check Fee - $797.50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4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– Year 1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Stipend of $1,100 to each volunteer to purchase a firearm</a:t>
            </a:r>
          </a:p>
          <a:p>
            <a:r>
              <a:rPr lang="en-US" dirty="0" smtClean="0"/>
              <a:t>Benefits on the stipend - $238.15 (FICA, MED, Retirement)</a:t>
            </a:r>
          </a:p>
          <a:p>
            <a:r>
              <a:rPr lang="en-US" dirty="0" smtClean="0"/>
              <a:t>$100 allowance each year per volunteer to purchase holsters,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Total cost year 1 = </a:t>
            </a:r>
            <a:r>
              <a:rPr lang="en-US" b="1" u="sng" dirty="0" smtClean="0"/>
              <a:t>$64,315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1582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Checks - $1,636</a:t>
            </a:r>
          </a:p>
          <a:p>
            <a:r>
              <a:rPr lang="en-US" dirty="0" smtClean="0"/>
              <a:t>Employee Supply Reimbursements - $1,246</a:t>
            </a:r>
          </a:p>
          <a:p>
            <a:r>
              <a:rPr lang="en-US" dirty="0" smtClean="0"/>
              <a:t>Supplies for Training - $24,198</a:t>
            </a:r>
          </a:p>
          <a:p>
            <a:r>
              <a:rPr lang="en-US" dirty="0" smtClean="0"/>
              <a:t>Training - $5,366</a:t>
            </a:r>
          </a:p>
          <a:p>
            <a:r>
              <a:rPr lang="en-US" dirty="0" smtClean="0"/>
              <a:t>Year 2 Total Cost - $32,446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3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Stipends (and benefits) for new volunteers – 6,691</a:t>
            </a:r>
          </a:p>
          <a:p>
            <a:r>
              <a:rPr lang="en-US" dirty="0" smtClean="0"/>
              <a:t>Substitutes (for teachers in training) - $3,321</a:t>
            </a:r>
          </a:p>
          <a:p>
            <a:r>
              <a:rPr lang="en-US" dirty="0" smtClean="0"/>
              <a:t>Training - $28,406</a:t>
            </a:r>
          </a:p>
          <a:p>
            <a:r>
              <a:rPr lang="en-US" dirty="0" smtClean="0"/>
              <a:t>Psychological Evaluations - $500</a:t>
            </a:r>
          </a:p>
          <a:p>
            <a:r>
              <a:rPr lang="en-US" dirty="0" smtClean="0"/>
              <a:t>Background Checks - $741</a:t>
            </a:r>
          </a:p>
          <a:p>
            <a:r>
              <a:rPr lang="en-US" dirty="0" smtClean="0"/>
              <a:t>Employee Supply Reimbursements- $1,228</a:t>
            </a:r>
          </a:p>
          <a:p>
            <a:r>
              <a:rPr lang="en-US" dirty="0" smtClean="0"/>
              <a:t>Supplies for Training - $8,179</a:t>
            </a:r>
          </a:p>
          <a:p>
            <a:r>
              <a:rPr lang="en-US" dirty="0" smtClean="0"/>
              <a:t>Year 3 Total Cost - $49,066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242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</TotalTime>
  <Words>704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The Cost of Protecting Our Greatest Assets</vt:lpstr>
      <vt:lpstr>An intro to Clarksville</vt:lpstr>
      <vt:lpstr>Every building has this sign</vt:lpstr>
      <vt:lpstr>And this sticker</vt:lpstr>
      <vt:lpstr>Our Story</vt:lpstr>
      <vt:lpstr>Costs – Year 1 (2013-2014)</vt:lpstr>
      <vt:lpstr>Costs – Year 1 cont.</vt:lpstr>
      <vt:lpstr>Year 2</vt:lpstr>
      <vt:lpstr>Year 3</vt:lpstr>
      <vt:lpstr>Year 4</vt:lpstr>
      <vt:lpstr>Year 5</vt:lpstr>
      <vt:lpstr>How did we pay for this?</vt:lpstr>
      <vt:lpstr>How can you put a price on a child’s life?</vt:lpstr>
      <vt:lpstr>Questions &amp; 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Our Greatest Assets</dc:title>
  <dc:creator>Sharon Chuculate</dc:creator>
  <cp:lastModifiedBy>Sharon Chuculate</cp:lastModifiedBy>
  <cp:revision>19</cp:revision>
  <dcterms:created xsi:type="dcterms:W3CDTF">2019-04-23T18:46:23Z</dcterms:created>
  <dcterms:modified xsi:type="dcterms:W3CDTF">2019-04-24T16:00:24Z</dcterms:modified>
</cp:coreProperties>
</file>