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20" r:id="rId3"/>
    <p:sldId id="340" r:id="rId4"/>
    <p:sldId id="342" r:id="rId5"/>
    <p:sldId id="269" r:id="rId6"/>
    <p:sldId id="321" r:id="rId7"/>
    <p:sldId id="341" r:id="rId8"/>
    <p:sldId id="285" r:id="rId9"/>
    <p:sldId id="328" r:id="rId10"/>
    <p:sldId id="329" r:id="rId11"/>
    <p:sldId id="322" r:id="rId12"/>
    <p:sldId id="271" r:id="rId13"/>
    <p:sldId id="272" r:id="rId14"/>
    <p:sldId id="283" r:id="rId15"/>
    <p:sldId id="286" r:id="rId16"/>
    <p:sldId id="331" r:id="rId17"/>
    <p:sldId id="332" r:id="rId18"/>
    <p:sldId id="270" r:id="rId19"/>
    <p:sldId id="295" r:id="rId20"/>
    <p:sldId id="315" r:id="rId21"/>
    <p:sldId id="296" r:id="rId22"/>
    <p:sldId id="297" r:id="rId23"/>
    <p:sldId id="299" r:id="rId24"/>
    <p:sldId id="300" r:id="rId25"/>
    <p:sldId id="301" r:id="rId26"/>
    <p:sldId id="333" r:id="rId27"/>
    <p:sldId id="279" r:id="rId28"/>
    <p:sldId id="334" r:id="rId29"/>
    <p:sldId id="335" r:id="rId30"/>
    <p:sldId id="294" r:id="rId31"/>
    <p:sldId id="289" r:id="rId32"/>
    <p:sldId id="316" r:id="rId33"/>
    <p:sldId id="298" r:id="rId34"/>
    <p:sldId id="268" r:id="rId35"/>
    <p:sldId id="304" r:id="rId36"/>
    <p:sldId id="302" r:id="rId37"/>
    <p:sldId id="305" r:id="rId38"/>
    <p:sldId id="290" r:id="rId39"/>
    <p:sldId id="319" r:id="rId40"/>
    <p:sldId id="291" r:id="rId41"/>
    <p:sldId id="292" r:id="rId42"/>
    <p:sldId id="293" r:id="rId43"/>
    <p:sldId id="317" r:id="rId44"/>
    <p:sldId id="303" r:id="rId45"/>
    <p:sldId id="330" r:id="rId46"/>
    <p:sldId id="306" r:id="rId47"/>
    <p:sldId id="336" r:id="rId48"/>
    <p:sldId id="307" r:id="rId49"/>
    <p:sldId id="311" r:id="rId50"/>
    <p:sldId id="337" r:id="rId51"/>
    <p:sldId id="308" r:id="rId52"/>
    <p:sldId id="312" r:id="rId53"/>
    <p:sldId id="310" r:id="rId54"/>
    <p:sldId id="338" r:id="rId55"/>
    <p:sldId id="313" r:id="rId56"/>
    <p:sldId id="309" r:id="rId57"/>
    <p:sldId id="314" r:id="rId5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9C2197-D2B0-415B-AC50-BF46EFCD77CD}">
          <p14:sldIdLst>
            <p14:sldId id="256"/>
            <p14:sldId id="320"/>
            <p14:sldId id="340"/>
            <p14:sldId id="342"/>
            <p14:sldId id="269"/>
            <p14:sldId id="321"/>
            <p14:sldId id="341"/>
            <p14:sldId id="285"/>
            <p14:sldId id="328"/>
            <p14:sldId id="329"/>
            <p14:sldId id="322"/>
            <p14:sldId id="271"/>
            <p14:sldId id="272"/>
            <p14:sldId id="283"/>
            <p14:sldId id="286"/>
            <p14:sldId id="331"/>
            <p14:sldId id="332"/>
            <p14:sldId id="270"/>
            <p14:sldId id="295"/>
            <p14:sldId id="315"/>
            <p14:sldId id="296"/>
            <p14:sldId id="297"/>
            <p14:sldId id="299"/>
            <p14:sldId id="300"/>
            <p14:sldId id="301"/>
            <p14:sldId id="333"/>
            <p14:sldId id="279"/>
            <p14:sldId id="334"/>
            <p14:sldId id="335"/>
            <p14:sldId id="294"/>
            <p14:sldId id="289"/>
            <p14:sldId id="316"/>
            <p14:sldId id="298"/>
            <p14:sldId id="268"/>
            <p14:sldId id="304"/>
            <p14:sldId id="302"/>
            <p14:sldId id="305"/>
            <p14:sldId id="290"/>
            <p14:sldId id="319"/>
            <p14:sldId id="291"/>
            <p14:sldId id="292"/>
            <p14:sldId id="293"/>
            <p14:sldId id="317"/>
            <p14:sldId id="303"/>
            <p14:sldId id="330"/>
            <p14:sldId id="306"/>
            <p14:sldId id="336"/>
            <p14:sldId id="307"/>
            <p14:sldId id="311"/>
            <p14:sldId id="337"/>
            <p14:sldId id="308"/>
            <p14:sldId id="312"/>
            <p14:sldId id="310"/>
            <p14:sldId id="338"/>
            <p14:sldId id="313"/>
            <p14:sldId id="309"/>
            <p14:sldId id="314"/>
          </p14:sldIdLst>
        </p14:section>
        <p14:section name="Untitled Section" id="{77D164F1-6BD1-46DB-91EC-7243B2D6176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62F"/>
    <a:srgbClr val="003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51" autoAdjust="0"/>
  </p:normalViewPr>
  <p:slideViewPr>
    <p:cSldViewPr snapToGrid="0" showGuides="1">
      <p:cViewPr varScale="1">
        <p:scale>
          <a:sx n="109" d="100"/>
          <a:sy n="109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4/24/2019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4/24/2019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0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4/24/2019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4/24/2019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4/24/2019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ao.gov/greenbook" TargetMode="Externa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stacy.hopkins@pangburnschools.or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3183" y="2292094"/>
            <a:ext cx="6787880" cy="2219691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Internal controls: </a:t>
            </a:r>
            <a:br>
              <a:rPr lang="en-US" sz="3600" dirty="0" smtClean="0"/>
            </a:br>
            <a:r>
              <a:rPr lang="en-US" sz="3600" dirty="0" smtClean="0"/>
              <a:t>batten down the hatches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Presented by Stacy Hopkins, </a:t>
            </a:r>
            <a:r>
              <a:rPr lang="en-US" sz="2400" dirty="0" smtClean="0"/>
              <a:t>CPA</a:t>
            </a:r>
          </a:p>
          <a:p>
            <a:r>
              <a:rPr lang="en-US" sz="2400" dirty="0" smtClean="0"/>
              <a:t>Business Manager</a:t>
            </a:r>
            <a:endParaRPr lang="en-US" sz="2400" dirty="0"/>
          </a:p>
          <a:p>
            <a:r>
              <a:rPr lang="en-US" sz="2400" dirty="0" err="1" smtClean="0"/>
              <a:t>Pangburn</a:t>
            </a:r>
            <a:r>
              <a:rPr lang="en-US" sz="2400" dirty="0" smtClean="0"/>
              <a:t> School District, </a:t>
            </a:r>
            <a:r>
              <a:rPr lang="en-US" sz="2400" dirty="0" err="1" smtClean="0"/>
              <a:t>Pangburn</a:t>
            </a:r>
            <a:r>
              <a:rPr lang="en-US" sz="2400" dirty="0" smtClean="0"/>
              <a:t> AR</a:t>
            </a:r>
            <a:endParaRPr lang="en-US" sz="24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63" y="1794549"/>
            <a:ext cx="5210937" cy="3240818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DO WE NEED INTERNAL CONTROLS?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sident Theodore Roosevelt, 19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27" y="4137890"/>
            <a:ext cx="2991348" cy="212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Theodore Roosevelt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4418445" cy="4572000"/>
          </a:xfrm>
        </p:spPr>
        <p:txBody>
          <a:bodyPr/>
          <a:lstStyle/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“A good Navy is not a provocation to war.  It is the surest guaranty of peace.”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Image result for president theodore rooseve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41" y="1429935"/>
            <a:ext cx="3684396" cy="491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9419-09D4-4213-A43A-B7E12177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do we need internal controls?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0CC6-0764-40B3-8337-C8F9C440D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Ensure Mission Accomplishment</a:t>
            </a:r>
          </a:p>
          <a:p>
            <a:r>
              <a:rPr lang="en-US" sz="2800" dirty="0" smtClean="0"/>
              <a:t>Provide </a:t>
            </a:r>
            <a:r>
              <a:rPr lang="en-US" sz="2800" dirty="0"/>
              <a:t>for Accurate Financial Information</a:t>
            </a:r>
          </a:p>
          <a:p>
            <a:r>
              <a:rPr lang="en-US" sz="2800" dirty="0"/>
              <a:t>Provide Documentation of Proper Accounting</a:t>
            </a:r>
          </a:p>
          <a:p>
            <a:r>
              <a:rPr lang="en-US" sz="2800" dirty="0"/>
              <a:t>Ensure Proper and Legal Expenditures/Disbursements</a:t>
            </a:r>
          </a:p>
          <a:p>
            <a:r>
              <a:rPr lang="en-US" sz="2800" dirty="0"/>
              <a:t>Reduce </a:t>
            </a:r>
            <a:r>
              <a:rPr lang="en-US" sz="2800" dirty="0" smtClean="0"/>
              <a:t>Opportunities </a:t>
            </a:r>
            <a:r>
              <a:rPr lang="en-US" sz="2800" dirty="0"/>
              <a:t>for </a:t>
            </a:r>
            <a:r>
              <a:rPr lang="en-US" sz="2800" dirty="0" smtClean="0"/>
              <a:t>Fraud</a:t>
            </a:r>
            <a:endParaRPr lang="en-US" sz="2800" dirty="0"/>
          </a:p>
          <a:p>
            <a:r>
              <a:rPr lang="en-US" sz="2800" dirty="0" smtClean="0"/>
              <a:t>Detect </a:t>
            </a:r>
            <a:r>
              <a:rPr lang="en-US" sz="2800" dirty="0"/>
              <a:t>Errors and Fraud in a Timely Manner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Promote </a:t>
            </a:r>
            <a:r>
              <a:rPr lang="en-US" sz="2800" dirty="0">
                <a:solidFill>
                  <a:srgbClr val="C00000"/>
                </a:solidFill>
              </a:rPr>
              <a:t>Public Trust and Confidence</a:t>
            </a:r>
          </a:p>
        </p:txBody>
      </p:sp>
    </p:spTree>
    <p:extLst>
      <p:ext uri="{BB962C8B-B14F-4D97-AF65-F5344CB8AC3E}">
        <p14:creationId xmlns:p14="http://schemas.microsoft.com/office/powerpoint/2010/main" val="4876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C185B-07E2-455E-92E3-31D30E56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And PREVENT AUDIT FINDINGS!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F0FBF-BEA6-40AC-AEA1-779377698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“Deficiencies in the </a:t>
            </a:r>
            <a:r>
              <a:rPr lang="en-US" sz="3200" b="1" dirty="0">
                <a:solidFill>
                  <a:srgbClr val="003A1A"/>
                </a:solidFill>
              </a:rPr>
              <a:t>internal control </a:t>
            </a:r>
            <a:r>
              <a:rPr lang="en-US" sz="3200" dirty="0"/>
              <a:t>component of control activities adversely affected the District’s ability to initiate, record, process, and report financial data in accordance with the regulatory basis of accounting such that there was a reasonable possibility that a material misstatement of the District’s financial statements would not be prevented, or detected and corrected on a timely basis.  Financial accounting duties were not adequately segregated among employees.”</a:t>
            </a:r>
          </a:p>
        </p:txBody>
      </p:sp>
    </p:spTree>
    <p:extLst>
      <p:ext uri="{BB962C8B-B14F-4D97-AF65-F5344CB8AC3E}">
        <p14:creationId xmlns:p14="http://schemas.microsoft.com/office/powerpoint/2010/main" val="1595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BB72-9FB8-4631-A573-71F96DF6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901" y="0"/>
            <a:ext cx="9980682" cy="1096962"/>
          </a:xfrm>
        </p:spPr>
        <p:txBody>
          <a:bodyPr>
            <a:normAutofit/>
          </a:bodyPr>
          <a:lstStyle/>
          <a:p>
            <a:r>
              <a:rPr lang="en-US" sz="4000" dirty="0"/>
              <a:t>So What Does That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3DAAA-5FF3-46DC-8715-85F84410D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Weaknesses in the processes of initiating, recording, processing, and reporting receipts and disbursements could reasonably allow a material false account of the District’s financial </a:t>
            </a:r>
            <a:r>
              <a:rPr lang="en-US" sz="2800" dirty="0" smtClean="0"/>
              <a:t>statements, and</a:t>
            </a:r>
            <a:endParaRPr lang="en-US" sz="2800" dirty="0"/>
          </a:p>
          <a:p>
            <a:r>
              <a:rPr lang="en-US" sz="2800" dirty="0"/>
              <a:t>T</a:t>
            </a:r>
            <a:r>
              <a:rPr lang="en-US" sz="2800" dirty="0" smtClean="0"/>
              <a:t>hose </a:t>
            </a:r>
            <a:r>
              <a:rPr lang="en-US" sz="2800" dirty="0"/>
              <a:t>inaccuracies would not be detected or corrected on a timely basis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63FE-E208-4080-A965-42277712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D940E-D5AF-45E6-AA59-2CFF7454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Waste of </a:t>
            </a:r>
            <a:r>
              <a:rPr lang="en-US" sz="2800" dirty="0" smtClean="0"/>
              <a:t>School </a:t>
            </a:r>
            <a:r>
              <a:rPr lang="en-US" sz="2800" dirty="0"/>
              <a:t>A</a:t>
            </a:r>
            <a:r>
              <a:rPr lang="en-US" sz="2800" dirty="0" smtClean="0"/>
              <a:t>ssets</a:t>
            </a:r>
            <a:endParaRPr lang="en-US" sz="2800" dirty="0"/>
          </a:p>
          <a:p>
            <a:r>
              <a:rPr lang="en-US" sz="2800" dirty="0"/>
              <a:t>Inaccurate or </a:t>
            </a:r>
            <a:r>
              <a:rPr lang="en-US" sz="2800" dirty="0" smtClean="0"/>
              <a:t>Incomplete </a:t>
            </a:r>
            <a:r>
              <a:rPr lang="en-US" sz="2800" dirty="0"/>
              <a:t>I</a:t>
            </a:r>
            <a:r>
              <a:rPr lang="en-US" sz="2800" dirty="0" smtClean="0"/>
              <a:t>nformation</a:t>
            </a:r>
            <a:endParaRPr lang="en-US" sz="2800" dirty="0"/>
          </a:p>
          <a:p>
            <a:r>
              <a:rPr lang="en-US" sz="2800" dirty="0"/>
              <a:t>Loss of </a:t>
            </a:r>
            <a:r>
              <a:rPr lang="en-US" sz="2800" dirty="0" smtClean="0"/>
              <a:t>Future </a:t>
            </a:r>
            <a:r>
              <a:rPr lang="en-US" sz="2800" dirty="0"/>
              <a:t>G</a:t>
            </a:r>
            <a:r>
              <a:rPr lang="en-US" sz="2800" dirty="0" smtClean="0"/>
              <a:t>rants </a:t>
            </a:r>
            <a:r>
              <a:rPr lang="en-US" sz="2800" dirty="0"/>
              <a:t>and the </a:t>
            </a:r>
            <a:r>
              <a:rPr lang="en-US" sz="2800" dirty="0" smtClean="0"/>
              <a:t>Required </a:t>
            </a:r>
            <a:r>
              <a:rPr lang="en-US" sz="2800" dirty="0"/>
              <a:t>R</a:t>
            </a:r>
            <a:r>
              <a:rPr lang="en-US" sz="2800" dirty="0" smtClean="0"/>
              <a:t>epayment </a:t>
            </a:r>
            <a:r>
              <a:rPr lang="en-US" sz="2800" dirty="0"/>
              <a:t>of </a:t>
            </a:r>
            <a:r>
              <a:rPr lang="en-US" sz="2800" dirty="0" smtClean="0"/>
              <a:t>Funding</a:t>
            </a:r>
            <a:endParaRPr lang="en-US" sz="2800" dirty="0"/>
          </a:p>
          <a:p>
            <a:r>
              <a:rPr lang="en-US" sz="2800" dirty="0" smtClean="0"/>
              <a:t>Loss </a:t>
            </a:r>
            <a:r>
              <a:rPr lang="en-US" sz="2800" dirty="0"/>
              <a:t>of Public </a:t>
            </a:r>
            <a:r>
              <a:rPr lang="en-US" sz="2800" dirty="0" smtClean="0"/>
              <a:t>Trust – Dollars Follow the Students</a:t>
            </a:r>
            <a:endParaRPr lang="en-US" sz="2800" dirty="0"/>
          </a:p>
          <a:p>
            <a:r>
              <a:rPr lang="en-US" sz="2800" dirty="0"/>
              <a:t>Negative Publicity – Social M</a:t>
            </a:r>
            <a:r>
              <a:rPr lang="en-US" sz="2800" dirty="0" smtClean="0"/>
              <a:t>edia </a:t>
            </a:r>
            <a:r>
              <a:rPr lang="en-US" sz="2800" dirty="0"/>
              <a:t>is </a:t>
            </a:r>
            <a:r>
              <a:rPr lang="en-US" sz="2800" dirty="0" smtClean="0"/>
              <a:t>More </a:t>
            </a:r>
            <a:r>
              <a:rPr lang="en-US" sz="2800" dirty="0"/>
              <a:t>S</a:t>
            </a:r>
            <a:r>
              <a:rPr lang="en-US" sz="2800" dirty="0" smtClean="0"/>
              <a:t>evere </a:t>
            </a:r>
            <a:r>
              <a:rPr lang="en-US" sz="2800" dirty="0"/>
              <a:t>than the </a:t>
            </a:r>
            <a:r>
              <a:rPr lang="en-US" sz="2800" dirty="0" smtClean="0"/>
              <a:t>Local </a:t>
            </a:r>
            <a:r>
              <a:rPr lang="en-US" sz="2800" dirty="0"/>
              <a:t>N</a:t>
            </a:r>
            <a:r>
              <a:rPr lang="en-US" sz="2800" dirty="0" smtClean="0"/>
              <a:t>ewspaper</a:t>
            </a:r>
            <a:endParaRPr lang="en-US" sz="2800" dirty="0"/>
          </a:p>
          <a:p>
            <a:r>
              <a:rPr lang="en-US" sz="2800" dirty="0" smtClean="0"/>
              <a:t>Violation </a:t>
            </a:r>
            <a:r>
              <a:rPr lang="en-US" sz="2800" dirty="0"/>
              <a:t>of Laws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Internal control</a:t>
            </a:r>
            <a:br>
              <a:rPr lang="en-US" dirty="0" smtClean="0"/>
            </a:br>
            <a:r>
              <a:rPr lang="en-US" dirty="0" smtClean="0"/>
              <a:t>framework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Sources for Guidance</a:t>
            </a:r>
            <a:endParaRPr lang="en-US" dirty="0"/>
          </a:p>
        </p:txBody>
      </p:sp>
      <p:pic>
        <p:nvPicPr>
          <p:cNvPr id="10248" name="Picture 8" descr="Image result for free images of norfolk va shipyard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COSO Framework – Private Companies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1819564" y="1600200"/>
            <a:ext cx="375920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First published in 1992</a:t>
            </a:r>
          </a:p>
          <a:p>
            <a:endParaRPr lang="en-US" sz="2400" dirty="0" smtClean="0"/>
          </a:p>
          <a:p>
            <a:r>
              <a:rPr lang="en-US" sz="2400" dirty="0" smtClean="0"/>
              <a:t>Gained wide acceptance following financial control failures of early 2000’s</a:t>
            </a:r>
          </a:p>
          <a:p>
            <a:endParaRPr lang="en-US" sz="2400" dirty="0" smtClean="0"/>
          </a:p>
          <a:p>
            <a:r>
              <a:rPr lang="en-US" sz="2400" dirty="0" smtClean="0"/>
              <a:t>Most widely used framework in the US</a:t>
            </a:r>
          </a:p>
          <a:p>
            <a:endParaRPr lang="en-US" sz="2400" dirty="0" smtClean="0"/>
          </a:p>
          <a:p>
            <a:r>
              <a:rPr lang="en-US" sz="2400" dirty="0" smtClean="0"/>
              <a:t>Also widely used around the world</a:t>
            </a:r>
            <a:endParaRPr lang="en-US" sz="2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3927" y="1489362"/>
            <a:ext cx="4627963" cy="46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92E9-D90C-4229-AEFB-61EBE48F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895" y="92825"/>
            <a:ext cx="9980682" cy="1096962"/>
          </a:xfrm>
        </p:spPr>
        <p:txBody>
          <a:bodyPr/>
          <a:lstStyle/>
          <a:p>
            <a:r>
              <a:rPr lang="en-US" sz="3200" dirty="0"/>
              <a:t>FIVE COMPONENTS OF INTERNAL CONTROL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17F1-FDCC-4D0D-9084-19E4F8AE3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Control Environment</a:t>
            </a:r>
          </a:p>
          <a:p>
            <a:r>
              <a:rPr lang="en-US" sz="2800" dirty="0"/>
              <a:t>Risk Assessment</a:t>
            </a:r>
          </a:p>
          <a:p>
            <a:r>
              <a:rPr lang="en-US" sz="2800" dirty="0"/>
              <a:t>Control Activities</a:t>
            </a:r>
          </a:p>
          <a:p>
            <a:r>
              <a:rPr lang="en-US" sz="2800" dirty="0"/>
              <a:t>Information and Communication</a:t>
            </a:r>
          </a:p>
          <a:p>
            <a:r>
              <a:rPr lang="en-US" sz="2800" dirty="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30250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8BB6C-43B6-45CE-914F-372C58BC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Control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8B1E3-FF9E-41AE-8D09-A83DFDFE5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Promoting an ethical work environment </a:t>
            </a:r>
          </a:p>
          <a:p>
            <a:r>
              <a:rPr lang="en-US" sz="2800" dirty="0" smtClean="0"/>
              <a:t>Controlling the environment is greatly influenced by the extent to which individuals recognize they will be held accountable</a:t>
            </a:r>
          </a:p>
          <a:p>
            <a:r>
              <a:rPr lang="en-US" sz="2800" dirty="0" smtClean="0"/>
              <a:t>Administrative staff and employees are committed to following policies and procedures</a:t>
            </a:r>
          </a:p>
          <a:p>
            <a:r>
              <a:rPr lang="en-US" sz="2800" dirty="0" smtClean="0"/>
              <a:t>Competent people understand their responsibilities (i.e. job descriptions)</a:t>
            </a:r>
          </a:p>
          <a:p>
            <a:r>
              <a:rPr lang="en-US" sz="2800" dirty="0" smtClean="0"/>
              <a:t>Adequate training</a:t>
            </a:r>
          </a:p>
        </p:txBody>
      </p:sp>
    </p:spTree>
    <p:extLst>
      <p:ext uri="{BB962C8B-B14F-4D97-AF65-F5344CB8AC3E}">
        <p14:creationId xmlns:p14="http://schemas.microsoft.com/office/powerpoint/2010/main" val="351950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Overview</a:t>
            </a:r>
          </a:p>
          <a:p>
            <a:r>
              <a:rPr lang="en-US" dirty="0" smtClean="0"/>
              <a:t>Why Do We Need Internal Controls</a:t>
            </a:r>
          </a:p>
          <a:p>
            <a:r>
              <a:rPr lang="en-US" dirty="0" smtClean="0"/>
              <a:t>Internal Control Framework</a:t>
            </a:r>
          </a:p>
          <a:p>
            <a:r>
              <a:rPr lang="en-US" dirty="0" smtClean="0"/>
              <a:t>Fraud</a:t>
            </a:r>
          </a:p>
          <a:p>
            <a:r>
              <a:rPr lang="en-US" dirty="0" smtClean="0"/>
              <a:t>Implementing Internal Controls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Control </a:t>
            </a:r>
            <a:r>
              <a:rPr lang="en-US" sz="3200" dirty="0" smtClean="0"/>
              <a:t>Environment - 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Appropriate disciplinary action when an employee does not comply</a:t>
            </a:r>
          </a:p>
          <a:p>
            <a:r>
              <a:rPr lang="en-US" sz="2800" dirty="0"/>
              <a:t>Administration is responsible for setting the tone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8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AF1A1-F003-4BFA-A8B8-FF74C23A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EB463-4520-4C93-A5A2-6C8B48D7E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What assets need to be protected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dirty="0" smtClean="0"/>
              <a:t>Where are the vulnerabilities?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200" dirty="0" smtClean="0"/>
              <a:t>Petty Cash </a:t>
            </a:r>
            <a:r>
              <a:rPr lang="en-US" sz="2200" dirty="0" smtClean="0">
                <a:solidFill>
                  <a:srgbClr val="24662F"/>
                </a:solidFill>
              </a:rPr>
              <a:t>*</a:t>
            </a:r>
            <a:r>
              <a:rPr lang="en-US" sz="2200" dirty="0" smtClean="0"/>
              <a:t> Cash Receipts </a:t>
            </a:r>
            <a:r>
              <a:rPr lang="en-US" sz="2200" dirty="0" smtClean="0">
                <a:solidFill>
                  <a:srgbClr val="24662F"/>
                </a:solidFill>
              </a:rPr>
              <a:t>* </a:t>
            </a:r>
            <a:r>
              <a:rPr lang="en-US" sz="2200" dirty="0" smtClean="0"/>
              <a:t>Travel Expenditures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200" dirty="0" smtClean="0"/>
              <a:t>Payments to Non-Vendors </a:t>
            </a:r>
            <a:r>
              <a:rPr lang="en-US" sz="2200" dirty="0" smtClean="0">
                <a:solidFill>
                  <a:srgbClr val="24662F"/>
                </a:solidFill>
              </a:rPr>
              <a:t>*</a:t>
            </a:r>
            <a:r>
              <a:rPr lang="en-US" sz="2200" dirty="0" smtClean="0"/>
              <a:t>  Credit Card Transactions </a:t>
            </a:r>
            <a:endParaRPr lang="en-US" sz="2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200" dirty="0" smtClean="0"/>
              <a:t>Supplies for Maintenance/Bus Garage </a:t>
            </a:r>
            <a:r>
              <a:rPr lang="en-US" sz="2200" dirty="0" smtClean="0">
                <a:solidFill>
                  <a:srgbClr val="24662F"/>
                </a:solidFill>
              </a:rPr>
              <a:t>*</a:t>
            </a:r>
            <a:r>
              <a:rPr lang="en-US" sz="2200" dirty="0" smtClean="0"/>
              <a:t> Equipment Purchases</a:t>
            </a:r>
          </a:p>
          <a:p>
            <a:r>
              <a:rPr lang="en-US" sz="2800" dirty="0"/>
              <a:t>What could </a:t>
            </a:r>
            <a:r>
              <a:rPr lang="en-US" sz="2800" dirty="0" smtClean="0"/>
              <a:t>go wrong?</a:t>
            </a:r>
            <a:endParaRPr lang="en-US" sz="2800" dirty="0"/>
          </a:p>
          <a:p>
            <a:r>
              <a:rPr lang="en-US" sz="2800" dirty="0" smtClean="0"/>
              <a:t>How could a theft or fraud take place?</a:t>
            </a:r>
          </a:p>
          <a:p>
            <a:r>
              <a:rPr lang="en-US" sz="2800" dirty="0" smtClean="0"/>
              <a:t>It’s management’s responsibility to be proactive.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844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CCCF-2D20-41FB-8B09-4727DDCE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General Control </a:t>
            </a:r>
            <a:r>
              <a:rPr lang="en-US" sz="3200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2934B-1F5C-4D74-9584-C7B8DCA4B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27" y="1849581"/>
            <a:ext cx="9982200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Access Security including data and program security</a:t>
            </a:r>
          </a:p>
          <a:p>
            <a:r>
              <a:rPr lang="en-US" sz="2800" dirty="0" smtClean="0"/>
              <a:t>Physical Security </a:t>
            </a:r>
          </a:p>
          <a:p>
            <a:r>
              <a:rPr lang="en-US" sz="2800" dirty="0" smtClean="0"/>
              <a:t>Software and program change controls</a:t>
            </a:r>
          </a:p>
          <a:p>
            <a:r>
              <a:rPr lang="en-US" sz="2800" dirty="0" smtClean="0"/>
              <a:t>Disaster Recovery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862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Examples of Control Activities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Approvals, Authorizations, and Verifications (Preventive)</a:t>
            </a:r>
          </a:p>
          <a:p>
            <a:r>
              <a:rPr lang="en-US" sz="2800" dirty="0" smtClean="0"/>
              <a:t>Reconciliations – Bank Statements, External Reports (Detective)</a:t>
            </a:r>
          </a:p>
          <a:p>
            <a:r>
              <a:rPr lang="en-US" sz="2800" dirty="0" smtClean="0"/>
              <a:t>Access to equipment, inventories, and cash is limited. </a:t>
            </a:r>
            <a:r>
              <a:rPr lang="en-US" sz="2800" dirty="0"/>
              <a:t>P</a:t>
            </a:r>
            <a:r>
              <a:rPr lang="en-US" sz="2800" dirty="0" smtClean="0"/>
              <a:t>eriodically counted and compared to previous inventory (Preventive and Detective)</a:t>
            </a:r>
          </a:p>
          <a:p>
            <a:r>
              <a:rPr lang="en-US" sz="2800" dirty="0" smtClean="0"/>
              <a:t>Segregation of Duties (Preventive)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8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Information and Communication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Reliable information in a form and timeframe that is useful</a:t>
            </a:r>
          </a:p>
          <a:p>
            <a:r>
              <a:rPr lang="en-US" sz="2800" dirty="0" smtClean="0"/>
              <a:t>Source of information can be internal or external</a:t>
            </a:r>
          </a:p>
          <a:p>
            <a:r>
              <a:rPr lang="en-US" sz="2800" dirty="0" smtClean="0"/>
              <a:t>Communication can be formal or informal</a:t>
            </a:r>
          </a:p>
          <a:p>
            <a:r>
              <a:rPr lang="en-US" sz="2800" dirty="0" smtClean="0"/>
              <a:t>Input and feedback</a:t>
            </a:r>
          </a:p>
          <a:p>
            <a:r>
              <a:rPr lang="en-US" sz="2800" dirty="0" smtClean="0"/>
              <a:t>Communication as simple as staff meetings can provide input and feedback relative to the LEA’s operations, financial reporting and compliance reporting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3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Monitoring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T</a:t>
            </a:r>
            <a:r>
              <a:rPr lang="en-US" sz="2800" dirty="0" smtClean="0"/>
              <a:t>he assessment of internal control performance over time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ccomplished by ongoing monitoring activities such as: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Annual evaluation of personnel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Spot check transactions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Self Assessments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Review applicable laws and regulations to ensure 	compliance</a:t>
            </a:r>
          </a:p>
        </p:txBody>
      </p:sp>
    </p:spTree>
    <p:extLst>
      <p:ext uri="{BB962C8B-B14F-4D97-AF65-F5344CB8AC3E}">
        <p14:creationId xmlns:p14="http://schemas.microsoft.com/office/powerpoint/2010/main" val="19783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Comparison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COSO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/>
              <a:t>Greenbook</a:t>
            </a:r>
            <a:endParaRPr lang="en-US" sz="3600" dirty="0"/>
          </a:p>
        </p:txBody>
      </p:sp>
      <p:pic>
        <p:nvPicPr>
          <p:cNvPr id="14340" name="Picture 4" descr="Image result for greenbook framewor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006" y="3215625"/>
            <a:ext cx="4742576" cy="281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605" y="2921792"/>
            <a:ext cx="3113303" cy="311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B2F3-6AA3-4136-829C-8ACF14D6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“Green Book” – Standards for Internal Control in the Federal Government 2014 Revision – September 2014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902690"/>
            <a:ext cx="4384548" cy="426950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Reflects federal internal control standards required per Federal Managers Financial Integrity Act (FMFIA)</a:t>
            </a:r>
          </a:p>
          <a:p>
            <a:endParaRPr lang="en-US" sz="2000" dirty="0"/>
          </a:p>
          <a:p>
            <a:r>
              <a:rPr lang="en-US" sz="2000" dirty="0" smtClean="0"/>
              <a:t>Serves as a base for OMB Circular A-123</a:t>
            </a:r>
          </a:p>
          <a:p>
            <a:endParaRPr lang="en-US" sz="2000" dirty="0"/>
          </a:p>
          <a:p>
            <a:r>
              <a:rPr lang="en-US" sz="2000" dirty="0" smtClean="0"/>
              <a:t>Written for government leveraging the COSO Framework and using government terms</a:t>
            </a:r>
          </a:p>
        </p:txBody>
      </p:sp>
      <p:pic>
        <p:nvPicPr>
          <p:cNvPr id="13314" name="Picture 2" descr="Image result for greenbook framewo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9338" y="2037050"/>
            <a:ext cx="5708866" cy="33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</a:t>
            </a:r>
            <a:r>
              <a:rPr lang="en-US" dirty="0" err="1" smtClean="0"/>
              <a:t>Greenbook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4723245" cy="45720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2800" dirty="0" smtClean="0">
                <a:hlinkClick r:id="rId2"/>
              </a:rPr>
              <a:t>www.gao.gov/greenbook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6456218" y="1801091"/>
            <a:ext cx="2817091" cy="4082473"/>
          </a:xfrm>
        </p:spPr>
      </p:sp>
      <p:pic>
        <p:nvPicPr>
          <p:cNvPr id="15362" name="Picture 2" descr="Image result for government internal 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21" y="1600199"/>
            <a:ext cx="3372715" cy="44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5400" dirty="0" smtClean="0"/>
              <a:t>A Smooth Sea Never Made a Skillful Sailor.</a:t>
            </a:r>
            <a:endParaRPr lang="en-US" sz="5400" dirty="0"/>
          </a:p>
        </p:txBody>
      </p:sp>
      <p:pic>
        <p:nvPicPr>
          <p:cNvPr id="16388" name="Picture 4" descr="Image result for free images of smooth se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3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F02C3-D77E-43E0-9930-002377A4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10-10-80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54C5-042B-49BC-B74A-406584B56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10% of people follow the rules </a:t>
            </a:r>
            <a:r>
              <a:rPr lang="en-US" sz="2800" b="1" dirty="0"/>
              <a:t>all.the.time!</a:t>
            </a:r>
          </a:p>
          <a:p>
            <a:r>
              <a:rPr lang="en-US" sz="2800" dirty="0"/>
              <a:t>10% don’t follow the rules any </a:t>
            </a:r>
            <a:r>
              <a:rPr lang="en-US" sz="2800" dirty="0" smtClean="0"/>
              <a:t>time</a:t>
            </a:r>
            <a:r>
              <a:rPr lang="en-US" sz="2800" dirty="0"/>
              <a:t>.</a:t>
            </a:r>
          </a:p>
          <a:p>
            <a:r>
              <a:rPr lang="en-US" sz="2800" dirty="0"/>
              <a:t>80% will break the rules if no one is looking.</a:t>
            </a:r>
          </a:p>
        </p:txBody>
      </p:sp>
    </p:spTree>
    <p:extLst>
      <p:ext uri="{BB962C8B-B14F-4D97-AF65-F5344CB8AC3E}">
        <p14:creationId xmlns:p14="http://schemas.microsoft.com/office/powerpoint/2010/main" val="322253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AAFC9-3EA6-45A5-808D-2437D36B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Most Prominent Organizational 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F521C-42D0-4102-BEBD-EC928A677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Lack of Internal Controls</a:t>
            </a:r>
          </a:p>
          <a:p>
            <a:r>
              <a:rPr lang="en-US" sz="2800" dirty="0"/>
              <a:t>Ability to Override Existing Internal Controls</a:t>
            </a:r>
          </a:p>
          <a:p>
            <a:r>
              <a:rPr lang="en-US" sz="2800" dirty="0"/>
              <a:t>Collusion</a:t>
            </a:r>
          </a:p>
        </p:txBody>
      </p:sp>
    </p:spTree>
    <p:extLst>
      <p:ext uri="{BB962C8B-B14F-4D97-AF65-F5344CB8AC3E}">
        <p14:creationId xmlns:p14="http://schemas.microsoft.com/office/powerpoint/2010/main" val="12546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CONSTRAINTS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Cost – Optimal cost to implement proper controls is beyond a District’s budget</a:t>
            </a:r>
          </a:p>
          <a:p>
            <a:r>
              <a:rPr lang="en-US" sz="3200" dirty="0" smtClean="0"/>
              <a:t>Documentation – Districts often don’t maintain up-to-date descriptions of key control procedures</a:t>
            </a:r>
          </a:p>
          <a:p>
            <a:r>
              <a:rPr lang="en-US" sz="3200" dirty="0" smtClean="0"/>
              <a:t>Turnover – Controls get lost over time as employees change</a:t>
            </a:r>
          </a:p>
          <a:p>
            <a:r>
              <a:rPr lang="en-US" sz="3200" dirty="0" smtClean="0"/>
              <a:t>Understaffed – Today’s crisis does not leave time for control 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8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It All Comes Back to Control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most universal prevention tool to reduce the threat of fraud is a sound system of internal controls that provides assurance that errors or irregularities will be prevented or detected on a timely basis.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9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FRAUD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Fraud?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Intentional false misrepresentation or concealment of a material fact for the purpose of inducing another to act upon it for personal benefit.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508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Four Elements Must Exist for Fraud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Opportunity</a:t>
            </a:r>
          </a:p>
          <a:p>
            <a:r>
              <a:rPr lang="en-US" sz="2800" dirty="0" smtClean="0"/>
              <a:t>Low chance of getting caught</a:t>
            </a:r>
          </a:p>
          <a:p>
            <a:r>
              <a:rPr lang="en-US" sz="2800" dirty="0" smtClean="0"/>
              <a:t>Rationalization in the fraudster’s mind</a:t>
            </a:r>
          </a:p>
          <a:p>
            <a:r>
              <a:rPr lang="en-US" sz="2800" dirty="0" smtClean="0"/>
              <a:t>Justification that results from the rationalization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935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Types of Fraud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Conflict of Interest	Nepotism		Gratuities	</a:t>
            </a:r>
          </a:p>
          <a:p>
            <a:pPr marL="0" indent="0">
              <a:buNone/>
            </a:pPr>
            <a:r>
              <a:rPr lang="en-US" sz="2800" dirty="0" smtClean="0"/>
              <a:t>False Statements	Omissions		Favoritism</a:t>
            </a:r>
          </a:p>
          <a:p>
            <a:pPr marL="0" indent="0">
              <a:buNone/>
            </a:pPr>
            <a:r>
              <a:rPr lang="en-US" sz="2800" dirty="0" smtClean="0"/>
              <a:t>False Claims		Forgery		Kickbacks</a:t>
            </a:r>
          </a:p>
          <a:p>
            <a:pPr marL="0" indent="0">
              <a:buNone/>
            </a:pPr>
            <a:r>
              <a:rPr lang="en-US" sz="2800" dirty="0" smtClean="0"/>
              <a:t>Misappropriation		Conspiracy		Alterations</a:t>
            </a:r>
          </a:p>
          <a:p>
            <a:pPr marL="0" indent="0">
              <a:buNone/>
            </a:pPr>
            <a:r>
              <a:rPr lang="en-US" sz="2800" dirty="0" smtClean="0"/>
              <a:t>Breach of Duty		Bribery		Substitution</a:t>
            </a:r>
          </a:p>
          <a:p>
            <a:pPr marL="0" indent="0">
              <a:buNone/>
            </a:pPr>
            <a:r>
              <a:rPr lang="en-US" sz="2800" dirty="0" smtClean="0"/>
              <a:t>Impersonation		Embezzlement	Extortion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600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3795-6712-476C-9EA9-7B1532B30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“Average” Perpetrator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161B-2459-417C-850D-EC2585542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Male or Female</a:t>
            </a:r>
          </a:p>
          <a:p>
            <a:r>
              <a:rPr lang="en-US" dirty="0" smtClean="0"/>
              <a:t>Any age</a:t>
            </a:r>
          </a:p>
          <a:p>
            <a:r>
              <a:rPr lang="en-US" dirty="0" smtClean="0"/>
              <a:t>Appears </a:t>
            </a:r>
            <a:r>
              <a:rPr lang="en-US" dirty="0"/>
              <a:t>to be an honest </a:t>
            </a:r>
            <a:r>
              <a:rPr lang="en-US" dirty="0" smtClean="0"/>
              <a:t>person</a:t>
            </a:r>
          </a:p>
          <a:p>
            <a:r>
              <a:rPr lang="en-US" dirty="0" smtClean="0"/>
              <a:t>Works long hours</a:t>
            </a:r>
          </a:p>
          <a:p>
            <a:r>
              <a:rPr lang="en-US" dirty="0" smtClean="0"/>
              <a:t>Never takes much leave</a:t>
            </a:r>
          </a:p>
          <a:p>
            <a:r>
              <a:rPr lang="en-US" dirty="0" smtClean="0"/>
              <a:t>No arrest record</a:t>
            </a:r>
          </a:p>
          <a:p>
            <a:r>
              <a:rPr lang="en-US" dirty="0" smtClean="0"/>
              <a:t>Educated beyond high school</a:t>
            </a:r>
            <a:endParaRPr lang="en-US" dirty="0"/>
          </a:p>
          <a:p>
            <a:r>
              <a:rPr lang="en-US" dirty="0"/>
              <a:t>Many times a trusted </a:t>
            </a:r>
            <a:r>
              <a:rPr lang="en-US" dirty="0" smtClean="0"/>
              <a:t>employee</a:t>
            </a:r>
            <a:endParaRPr lang="en-US" dirty="0"/>
          </a:p>
          <a:p>
            <a:r>
              <a:rPr lang="en-US" dirty="0"/>
              <a:t>Looks like – Me or You!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D9C00-087D-4084-997C-5E1D2FD2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Common Fraud Schemes in School Districts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8101B-DF50-4AFD-B2E3-25CB6A885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Procurement</a:t>
            </a:r>
          </a:p>
          <a:p>
            <a:r>
              <a:rPr lang="en-US" sz="2800" dirty="0"/>
              <a:t>Corruption (conflicts of interest, bribery, illegal gratuities and economic extortion)</a:t>
            </a:r>
          </a:p>
          <a:p>
            <a:r>
              <a:rPr lang="en-US" sz="2800" dirty="0"/>
              <a:t>And </a:t>
            </a:r>
            <a:r>
              <a:rPr lang="en-US" sz="2800" dirty="0" smtClean="0"/>
              <a:t>Skimming – the illegal practice of taking money from cash receipts for personal 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16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In-</a:t>
            </a:r>
            <a:r>
              <a:rPr lang="en-US" sz="2800" dirty="0" err="1" smtClean="0"/>
              <a:t>ter</a:t>
            </a:r>
            <a:r>
              <a:rPr lang="en-US" sz="2800" dirty="0" smtClean="0"/>
              <a:t>-</a:t>
            </a:r>
            <a:r>
              <a:rPr lang="en-US" sz="2800" dirty="0" err="1" smtClean="0"/>
              <a:t>nal</a:t>
            </a:r>
            <a:r>
              <a:rPr lang="en-US" sz="2800" dirty="0" smtClean="0"/>
              <a:t>  - existing or occurring within an organization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704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E7037-4692-42E2-9FA7-C50A6B85C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– Caddo Parish, LA – February 27,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82BC8-1673-4144-BFAF-F7F0BCF5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Transportation buyer in the school district’s transportation department</a:t>
            </a:r>
          </a:p>
          <a:p>
            <a:r>
              <a:rPr lang="en-US" dirty="0"/>
              <a:t>Used school credit card to make unauthorized personal purchases</a:t>
            </a:r>
          </a:p>
          <a:p>
            <a:r>
              <a:rPr lang="en-US" dirty="0"/>
              <a:t>Used school business accounts to buy car parts and building materials</a:t>
            </a:r>
          </a:p>
          <a:p>
            <a:r>
              <a:rPr lang="en-US" dirty="0"/>
              <a:t>Forged invoices</a:t>
            </a:r>
          </a:p>
          <a:p>
            <a:r>
              <a:rPr lang="en-US" dirty="0"/>
              <a:t>Total - $260,000</a:t>
            </a:r>
          </a:p>
          <a:p>
            <a:r>
              <a:rPr lang="en-US" dirty="0"/>
              <a:t>Audit Comment – “The School Board’s internal controls did not allow the detection of fraud or misappropriation in a timely manner.”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3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A4D9D-E0A0-4BF3-9138-E9E09946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Corruption – San Diego, CA – April 6,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ED756-7259-4F0F-8F90-8924F8BCC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Superintendent, 2 School Board Members, </a:t>
            </a:r>
            <a:r>
              <a:rPr lang="en-US" sz="2800" dirty="0" smtClean="0"/>
              <a:t>Contractor</a:t>
            </a:r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 smtClean="0"/>
              <a:t>Contractor participated </a:t>
            </a:r>
            <a:r>
              <a:rPr lang="en-US" sz="2800" dirty="0"/>
              <a:t>in construction projects at the district in exchange for kickbacks</a:t>
            </a:r>
          </a:p>
          <a:p>
            <a:r>
              <a:rPr lang="en-US" sz="2800" dirty="0" smtClean="0"/>
              <a:t>Kickbacks to school </a:t>
            </a:r>
            <a:r>
              <a:rPr lang="en-US" sz="2800" dirty="0"/>
              <a:t>officials </a:t>
            </a:r>
            <a:r>
              <a:rPr lang="en-US" sz="2800" dirty="0" smtClean="0"/>
              <a:t>were lavish </a:t>
            </a:r>
            <a:r>
              <a:rPr lang="en-US" sz="2800" dirty="0"/>
              <a:t>gifts including tickets to the Lakers </a:t>
            </a:r>
            <a:r>
              <a:rPr lang="en-US" sz="2800" dirty="0" smtClean="0"/>
              <a:t>play-offs, Rose </a:t>
            </a:r>
            <a:r>
              <a:rPr lang="en-US" sz="2800" dirty="0"/>
              <a:t>Bowl </a:t>
            </a:r>
            <a:r>
              <a:rPr lang="en-US" sz="2800" dirty="0" smtClean="0"/>
              <a:t>tickets, extravagant meals </a:t>
            </a:r>
            <a:r>
              <a:rPr lang="en-US" sz="2800" dirty="0"/>
              <a:t>at expensive restaurants and </a:t>
            </a:r>
            <a:r>
              <a:rPr lang="en-US" sz="2800" dirty="0" smtClean="0"/>
              <a:t>weekend trips </a:t>
            </a:r>
            <a:r>
              <a:rPr lang="en-US" sz="2800" dirty="0"/>
              <a:t>to the wine </a:t>
            </a:r>
            <a:r>
              <a:rPr lang="en-US" sz="2800" dirty="0" smtClean="0"/>
              <a:t>country</a:t>
            </a:r>
            <a:endParaRPr lang="en-US" sz="2800" dirty="0"/>
          </a:p>
          <a:p>
            <a:r>
              <a:rPr lang="en-US" sz="2800" dirty="0"/>
              <a:t>No dollar amount specified but construction project was </a:t>
            </a:r>
            <a:r>
              <a:rPr lang="en-US" sz="2800" dirty="0" smtClean="0"/>
              <a:t>financed </a:t>
            </a:r>
            <a:r>
              <a:rPr lang="en-US" sz="2800" dirty="0"/>
              <a:t>with $664 million bond issue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B0FB-A6DD-417B-8C16-4D34817B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Skimming – New Canaan, CT – August 15,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9E505-2A54-4AF9-8E1E-3349962EC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Middle School Food Program Director and High School Food Program Director</a:t>
            </a:r>
          </a:p>
          <a:p>
            <a:r>
              <a:rPr lang="en-US" sz="2800" dirty="0" smtClean="0"/>
              <a:t>Sisters       Collusion</a:t>
            </a:r>
            <a:endParaRPr lang="en-US" sz="2800" dirty="0"/>
          </a:p>
          <a:p>
            <a:r>
              <a:rPr lang="en-US" sz="2800" dirty="0"/>
              <a:t>Skimming cash from registers and under-reporting the number of meals served</a:t>
            </a:r>
          </a:p>
          <a:p>
            <a:r>
              <a:rPr lang="en-US" sz="2800" dirty="0"/>
              <a:t>Five years – 2012 to 2017</a:t>
            </a:r>
          </a:p>
          <a:p>
            <a:r>
              <a:rPr lang="en-US" sz="2800" dirty="0"/>
              <a:t>After their resignations daily receipts increased 500%</a:t>
            </a:r>
          </a:p>
          <a:p>
            <a:r>
              <a:rPr lang="en-US" sz="2800" dirty="0"/>
              <a:t>$478,588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535381" y="2693324"/>
            <a:ext cx="473826" cy="27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is responsible?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Internal Controls:  Who is Responsible?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Superintendent, together with the leadership team are responsible for establishing the presence of: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Integrity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Ethics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Competence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Positive Control Environment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31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2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2800" dirty="0" smtClean="0"/>
              <a:t>Leadership is a potent combination of Strategy and Character.  But if you must be without one, be without the strategy.”</a:t>
            </a:r>
            <a:endParaRPr lang="en-US" dirty="0"/>
          </a:p>
          <a:p>
            <a:r>
              <a:rPr lang="en-US" dirty="0" smtClean="0"/>
              <a:t>Gen. H. Norman </a:t>
            </a:r>
            <a:r>
              <a:rPr lang="en-US" dirty="0" err="1" smtClean="0"/>
              <a:t>Schwartzkopf</a:t>
            </a:r>
            <a:r>
              <a:rPr lang="en-US" dirty="0"/>
              <a:t> </a:t>
            </a:r>
            <a:r>
              <a:rPr lang="en-US" dirty="0" smtClean="0"/>
              <a:t>U.S. Army </a:t>
            </a:r>
            <a:endParaRPr lang="en-US" dirty="0"/>
          </a:p>
        </p:txBody>
      </p:sp>
      <p:pic>
        <p:nvPicPr>
          <p:cNvPr id="9218" name="Picture 2" descr="Image result for norman schwarzkop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08" y="1600200"/>
            <a:ext cx="5895003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Take Away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Internal controls not only provide for the detection of fraud</a:t>
            </a:r>
          </a:p>
          <a:p>
            <a:r>
              <a:rPr lang="en-US" sz="2800" dirty="0" smtClean="0"/>
              <a:t>THEY PROTECT YOU!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457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Receipts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RECEIPTS – Central Office with 2 Staff Members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949262"/>
              </p:ext>
            </p:extLst>
          </p:nvPr>
        </p:nvGraphicFramePr>
        <p:xfrm>
          <a:off x="1104900" y="1600200"/>
          <a:ext cx="99822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1604570113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1652962579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4270324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Fiscal Officer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42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Opens the Mail (Even better if</a:t>
                      </a:r>
                      <a:r>
                        <a:rPr lang="en-US" baseline="0" dirty="0" smtClean="0"/>
                        <a:t> you can have two people open the mail)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Enters transactions</a:t>
                      </a:r>
                      <a:r>
                        <a:rPr lang="en-US" baseline="0" dirty="0" smtClean="0"/>
                        <a:t> into the books from detailed receipts listing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Signs detailed cash receipts list prior to deposit and transaction entry into the accounting records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607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Sorts receipts</a:t>
                      </a:r>
                      <a:r>
                        <a:rPr lang="en-US" baseline="0" dirty="0" smtClean="0"/>
                        <a:t> by source and 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Reconciles monthly bank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Periodically compares duplicate deposit slips with cash book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51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Prepares detailed</a:t>
                      </a:r>
                      <a:r>
                        <a:rPr lang="en-US" baseline="0" dirty="0" smtClean="0"/>
                        <a:t> listing of cash receipts by source and 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Reviews and approves monthly bank statement reconciliations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39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Makes daily deposits of cash receipts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436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Compares detailed listing of cash receipts to posting in the accounting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29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4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82" y="-245771"/>
            <a:ext cx="9980682" cy="1096962"/>
          </a:xfrm>
        </p:spPr>
        <p:txBody>
          <a:bodyPr/>
          <a:lstStyle/>
          <a:p>
            <a:r>
              <a:rPr lang="en-US" dirty="0"/>
              <a:t>CASH RECEIPTS – Central Office with 3</a:t>
            </a:r>
            <a:r>
              <a:rPr lang="en-US" dirty="0" smtClean="0"/>
              <a:t> </a:t>
            </a:r>
            <a:r>
              <a:rPr lang="en-US" dirty="0"/>
              <a:t>Staff Members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997426"/>
              </p:ext>
            </p:extLst>
          </p:nvPr>
        </p:nvGraphicFramePr>
        <p:xfrm>
          <a:off x="1101864" y="1381260"/>
          <a:ext cx="99822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550">
                  <a:extLst>
                    <a:ext uri="{9D8B030D-6E8A-4147-A177-3AD203B41FA5}">
                      <a16:colId xmlns:a16="http://schemas.microsoft.com/office/drawing/2014/main" val="1879553447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348027426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2438077805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2907050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ACCOUNTANT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ACCOUNTANT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FISCAL OFFICER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73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Opens the Mail (along</a:t>
                      </a:r>
                      <a:r>
                        <a:rPr lang="en-US" sz="1600" baseline="0" dirty="0" smtClean="0"/>
                        <a:t> with Accountant 2)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Enters transactions</a:t>
                      </a:r>
                      <a:r>
                        <a:rPr lang="en-US" sz="1600" baseline="0" dirty="0" smtClean="0"/>
                        <a:t> into the books from detailed receipts listing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Opens the mail (along with the secretary)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Signs detailed cash receipts list prior to deposit and transaction entry into the accounting records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8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Sorts receipts</a:t>
                      </a:r>
                      <a:r>
                        <a:rPr lang="en-US" sz="1600" baseline="0" dirty="0" smtClean="0"/>
                        <a:t> by source and Fund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Prepares detailed listing of cash receipts by fund and source (along with Secretary)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Periodically compares duplicate deposit slips with cash book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900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Prepares detailed</a:t>
                      </a:r>
                      <a:r>
                        <a:rPr lang="en-US" sz="1600" baseline="0" dirty="0" smtClean="0"/>
                        <a:t> listing of cash receipts by source and fund (along with Accountant 2)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Compares detailed listing of cash receipts to postings in the</a:t>
                      </a:r>
                      <a:r>
                        <a:rPr lang="en-US" sz="1600" baseline="0" dirty="0" smtClean="0"/>
                        <a:t> accounting records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Reviews and approves monthly bank statement reconciliations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04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Makes daily deposits of cash receipts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Reconciles monthly</a:t>
                      </a:r>
                      <a:r>
                        <a:rPr lang="en-US" sz="1600" baseline="0" dirty="0" smtClean="0"/>
                        <a:t> bank statement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06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Compares detailed listing of cash receipts to posting in the accounting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70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1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5F12E-A243-4D7D-86BA-13071AD3B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43344"/>
            <a:ext cx="9980682" cy="1136074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DEFINITIONS –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C4538-0312-4B65-80F0-1E69BDC95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631" y="1579418"/>
            <a:ext cx="9982200" cy="4751808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Con-trol – (noun) the power to influence or direct people’s behavior or the course of events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Con-trol – (verb) determine the behavior or supervise the running of; maintain influence or authority over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Disbursements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DISBURSEMENTS – Central Office with 2 Staff Members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055617"/>
              </p:ext>
            </p:extLst>
          </p:nvPr>
        </p:nvGraphicFramePr>
        <p:xfrm>
          <a:off x="1104900" y="1600200"/>
          <a:ext cx="99822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2675764167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1114894680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37921181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FISCAL OFFICER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5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Audits</a:t>
                      </a:r>
                      <a:r>
                        <a:rPr lang="en-US" baseline="0" dirty="0" smtClean="0"/>
                        <a:t> invoices and bills for mathematical accuracy before checks are written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Enters transaction</a:t>
                      </a:r>
                      <a:r>
                        <a:rPr lang="en-US" baseline="0" dirty="0" smtClean="0"/>
                        <a:t> data into the books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Compares</a:t>
                      </a:r>
                      <a:r>
                        <a:rPr lang="en-US" baseline="0" dirty="0" smtClean="0"/>
                        <a:t> checks with the documentary evidence before the signature is affixed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998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Reviews purchase</a:t>
                      </a:r>
                      <a:r>
                        <a:rPr lang="en-US" baseline="0" dirty="0" smtClean="0"/>
                        <a:t> orders, receiving report, and invoice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Prepares</a:t>
                      </a:r>
                      <a:r>
                        <a:rPr lang="en-US" baseline="0" dirty="0" smtClean="0"/>
                        <a:t> bills payable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Directs checks to treasurer for signature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24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Compiles</a:t>
                      </a:r>
                      <a:r>
                        <a:rPr lang="en-US" baseline="0" dirty="0" smtClean="0"/>
                        <a:t> data for bills payable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Mails</a:t>
                      </a:r>
                      <a:r>
                        <a:rPr lang="en-US" baseline="0" dirty="0" smtClean="0"/>
                        <a:t> checks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Reviews</a:t>
                      </a:r>
                      <a:r>
                        <a:rPr lang="en-US" baseline="0" dirty="0" smtClean="0"/>
                        <a:t> and approves monthly bank statement reconciliation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91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Prepares</a:t>
                      </a:r>
                      <a:r>
                        <a:rPr lang="en-US" baseline="0" dirty="0" smtClean="0"/>
                        <a:t> checks after approval of bill listing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Reconciles monthly bank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431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6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DISBURSEMENTS – Central Office with </a:t>
            </a:r>
            <a:r>
              <a:rPr lang="en-US" dirty="0" smtClean="0"/>
              <a:t>3 </a:t>
            </a:r>
            <a:r>
              <a:rPr lang="en-US" dirty="0"/>
              <a:t>Staff Members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955153"/>
              </p:ext>
            </p:extLst>
          </p:nvPr>
        </p:nvGraphicFramePr>
        <p:xfrm>
          <a:off x="1104900" y="1600200"/>
          <a:ext cx="99822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550">
                  <a:extLst>
                    <a:ext uri="{9D8B030D-6E8A-4147-A177-3AD203B41FA5}">
                      <a16:colId xmlns:a16="http://schemas.microsoft.com/office/drawing/2014/main" val="3749945163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2703733459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1169036163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3563811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ACCOUNTANT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ACCOUNTANT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FISCAL OFFICER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8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Audits</a:t>
                      </a:r>
                      <a:r>
                        <a:rPr lang="en-US" baseline="0" dirty="0" smtClean="0"/>
                        <a:t> invoices and bills for mathematical accuracy before checks are written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Enters</a:t>
                      </a:r>
                      <a:r>
                        <a:rPr lang="en-US" baseline="0" dirty="0" smtClean="0"/>
                        <a:t> transaction data into the books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Prepares checks after approval of bill</a:t>
                      </a:r>
                      <a:r>
                        <a:rPr lang="en-US" baseline="0" dirty="0" smtClean="0"/>
                        <a:t> listing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Directs checks to treasurer for signature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692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Reviews purchase</a:t>
                      </a:r>
                      <a:r>
                        <a:rPr lang="en-US" baseline="0" dirty="0" smtClean="0"/>
                        <a:t> orders, receiving report, and invoice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Prepares bills payable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Compares checks with supporting documents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Reviews</a:t>
                      </a:r>
                      <a:r>
                        <a:rPr lang="en-US" baseline="0" dirty="0" smtClean="0"/>
                        <a:t> and approves monthly bank statement reconciliation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512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Compiles</a:t>
                      </a:r>
                      <a:r>
                        <a:rPr lang="en-US" baseline="0" dirty="0" smtClean="0"/>
                        <a:t> data for bills payable 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Reviews bank reconciliations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Reconciles monthly bank 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78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Mails checks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6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6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REVOLVING ACCOUNT FUND AND/OR PETTY CASH TRANSACTIONS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661224"/>
              </p:ext>
            </p:extLst>
          </p:nvPr>
        </p:nvGraphicFramePr>
        <p:xfrm>
          <a:off x="1104900" y="1600200"/>
          <a:ext cx="99822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3851518474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2225405112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4047591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FISCAL OFFICER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89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Serves</a:t>
                      </a:r>
                      <a:r>
                        <a:rPr lang="en-US" baseline="0" dirty="0" smtClean="0"/>
                        <a:t> as the petty cash fund custodian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Reviews</a:t>
                      </a:r>
                      <a:r>
                        <a:rPr lang="en-US" baseline="0" dirty="0" smtClean="0"/>
                        <a:t> petty cash vouchers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Approves voucher for reimbursement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59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Reviews</a:t>
                      </a:r>
                      <a:r>
                        <a:rPr lang="en-US" baseline="0" dirty="0" smtClean="0"/>
                        <a:t> and countersigns petty cash voucher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Prepares voucher for reimbursement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Signs check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856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Deposits reimbursement check</a:t>
                      </a:r>
                      <a:r>
                        <a:rPr lang="en-US" baseline="0" dirty="0" smtClean="0"/>
                        <a:t> to replenish petty cash fund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Prepares reimbursement check (payable to petty cash custodian)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Conducts</a:t>
                      </a:r>
                      <a:r>
                        <a:rPr lang="en-US" baseline="0" dirty="0" smtClean="0"/>
                        <a:t> surprise petty cash counts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12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Enters</a:t>
                      </a:r>
                      <a:r>
                        <a:rPr lang="en-US" baseline="0" dirty="0" smtClean="0"/>
                        <a:t> data (from reimbursement voucher) into accounting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47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3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largest expense on your books.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– Central Office with </a:t>
            </a:r>
            <a:r>
              <a:rPr lang="en-US" dirty="0" smtClean="0"/>
              <a:t>3 </a:t>
            </a:r>
            <a:r>
              <a:rPr lang="en-US" dirty="0"/>
              <a:t>Staff Members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913977"/>
              </p:ext>
            </p:extLst>
          </p:nvPr>
        </p:nvGraphicFramePr>
        <p:xfrm>
          <a:off x="1104900" y="1600200"/>
          <a:ext cx="99822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550">
                  <a:extLst>
                    <a:ext uri="{9D8B030D-6E8A-4147-A177-3AD203B41FA5}">
                      <a16:colId xmlns:a16="http://schemas.microsoft.com/office/drawing/2014/main" val="4135989061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3624822442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730381799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2626428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ACCOUNTANT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ACCOUNTANT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FISCAL OFFICER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74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Maintains</a:t>
                      </a:r>
                      <a:r>
                        <a:rPr lang="en-US" baseline="0" dirty="0" smtClean="0"/>
                        <a:t> personnel data records (W-4’s, W-9’s, etc.)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Reviews</a:t>
                      </a:r>
                      <a:r>
                        <a:rPr lang="en-US" baseline="0" dirty="0" smtClean="0"/>
                        <a:t> payroll computations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Performs payroll computations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Signs contracts of salaried employees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4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Reviews</a:t>
                      </a:r>
                      <a:r>
                        <a:rPr lang="en-US" baseline="0" dirty="0" smtClean="0"/>
                        <a:t> payroll calculations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Prepares checks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Enters transaction data into accounting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Approves hourly wage reports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04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Processes all withholdings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Compares net check amount to payroll ledger before signature is affixed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00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Maintains</a:t>
                      </a:r>
                      <a:r>
                        <a:rPr lang="en-US" baseline="0" dirty="0" smtClean="0"/>
                        <a:t> payroll ledger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Directs checks to treasurer for signature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9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 – Central Office with 2 Staff Members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903212"/>
              </p:ext>
            </p:extLst>
          </p:nvPr>
        </p:nvGraphicFramePr>
        <p:xfrm>
          <a:off x="1104900" y="1600200"/>
          <a:ext cx="99822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1067793529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3570284914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val="3234104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FISCAL OFFICER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84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Maintains</a:t>
                      </a:r>
                      <a:r>
                        <a:rPr lang="en-US" baseline="0" dirty="0" smtClean="0"/>
                        <a:t> personnel data records (W-4’s, W-9’s,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Performs payroll computations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Signs contracts of salaried employees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95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Reviews</a:t>
                      </a:r>
                      <a:r>
                        <a:rPr lang="en-US" baseline="0" dirty="0" smtClean="0"/>
                        <a:t> payroll calculations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Enters transaction</a:t>
                      </a:r>
                      <a:r>
                        <a:rPr lang="en-US" baseline="0" dirty="0" smtClean="0"/>
                        <a:t> data into accounting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Approves hourly wage reports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799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Prepares checks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 all withholdings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Compares net check amount to payroll ledger before signature</a:t>
                      </a:r>
                      <a:r>
                        <a:rPr lang="en-US" baseline="0" dirty="0" smtClean="0"/>
                        <a:t> is affixed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846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Compares net check amounts to payroll ledger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Directs checks to treasurer for signature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8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Maintains payroll ledger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68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1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Wishing You Calm Seas and Fair Winds!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Contact Info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Stacy Hopkins, CPA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Pangburn School District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501-728-4511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stacy.hopkins@pangburnschools.org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2" name="Picture Placeholder 11" descr="Operry.jpg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689" y="4757986"/>
            <a:ext cx="6848093" cy="6765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Picture 12" descr="Image result for commodore oliver hazard pe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8" y="1600200"/>
            <a:ext cx="3643125" cy="447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17964" y="1600200"/>
            <a:ext cx="3777672" cy="45720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“</a:t>
            </a:r>
            <a:r>
              <a:rPr lang="en-US" sz="4000" i="1" dirty="0" smtClean="0"/>
              <a:t>We have met the enemy and</a:t>
            </a:r>
          </a:p>
          <a:p>
            <a:r>
              <a:rPr lang="en-US" sz="4000" i="1" dirty="0"/>
              <a:t>t</a:t>
            </a:r>
            <a:r>
              <a:rPr lang="en-US" sz="4000" i="1" dirty="0" smtClean="0"/>
              <a:t>hey are ours.”</a:t>
            </a:r>
          </a:p>
          <a:p>
            <a:r>
              <a:rPr lang="en-US" sz="2400" dirty="0" smtClean="0"/>
              <a:t>Oliver Hazard Perry</a:t>
            </a:r>
          </a:p>
          <a:p>
            <a:r>
              <a:rPr lang="en-US" dirty="0" smtClean="0"/>
              <a:t>US Naval Officer</a:t>
            </a:r>
          </a:p>
        </p:txBody>
      </p:sp>
    </p:spTree>
    <p:extLst>
      <p:ext uri="{BB962C8B-B14F-4D97-AF65-F5344CB8AC3E}">
        <p14:creationId xmlns:p14="http://schemas.microsoft.com/office/powerpoint/2010/main" val="10070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FC67-966D-485E-99F2-507E65D4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46652-F90D-4784-96C3-81CE14120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Internal </a:t>
            </a:r>
            <a:r>
              <a:rPr lang="en-US" sz="2800" dirty="0" smtClean="0"/>
              <a:t>control is </a:t>
            </a:r>
            <a:r>
              <a:rPr lang="en-US" sz="2800" dirty="0"/>
              <a:t>a process used by management to help an entity achieve its objectives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Internal controls helps an entity run its operations efficiently and effectively, report reliable information about operations </a:t>
            </a:r>
            <a:r>
              <a:rPr lang="en-US" sz="2800" dirty="0" smtClean="0"/>
              <a:t>and </a:t>
            </a:r>
          </a:p>
          <a:p>
            <a:endParaRPr lang="en-US" sz="2800" dirty="0"/>
          </a:p>
          <a:p>
            <a:r>
              <a:rPr lang="en-US" sz="2800" dirty="0"/>
              <a:t>C</a:t>
            </a:r>
            <a:r>
              <a:rPr lang="en-US" sz="2800" dirty="0" smtClean="0"/>
              <a:t>omply </a:t>
            </a:r>
            <a:r>
              <a:rPr lang="en-US" sz="2800" dirty="0"/>
              <a:t>with applicable laws and regulations.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Controls in Everyday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Lock-up your house</a:t>
            </a:r>
          </a:p>
          <a:p>
            <a:r>
              <a:rPr lang="en-US" dirty="0" smtClean="0"/>
              <a:t>Balance your checkbook (or monitor your bank account on-line)</a:t>
            </a:r>
          </a:p>
          <a:p>
            <a:r>
              <a:rPr lang="en-US" dirty="0" smtClean="0"/>
              <a:t>Keep your keys in a safe place</a:t>
            </a:r>
          </a:p>
          <a:p>
            <a:r>
              <a:rPr lang="en-US" dirty="0" smtClean="0"/>
              <a:t>Maintain the privacy of your passwords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7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1957</Words>
  <Application>Microsoft Office PowerPoint</Application>
  <PresentationFormat>Widescreen</PresentationFormat>
  <Paragraphs>339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Euphemia</vt:lpstr>
      <vt:lpstr>Plantagenet Cherokee</vt:lpstr>
      <vt:lpstr>Wingdings</vt:lpstr>
      <vt:lpstr>Academic Literature 16x9</vt:lpstr>
      <vt:lpstr>  Internal controls:  batten down the hatches</vt:lpstr>
      <vt:lpstr>Agenda</vt:lpstr>
      <vt:lpstr>Definitions</vt:lpstr>
      <vt:lpstr>Definitions</vt:lpstr>
      <vt:lpstr>   DEFINITIONS –  </vt:lpstr>
      <vt:lpstr>PowerPoint Presentation</vt:lpstr>
      <vt:lpstr>overview</vt:lpstr>
      <vt:lpstr> OVERVIEW</vt:lpstr>
      <vt:lpstr>Internal Controls in Everyday Life</vt:lpstr>
      <vt:lpstr>Why DO WE NEED INTERNAL CONTROLS?</vt:lpstr>
      <vt:lpstr>President Theodore Roosevelt</vt:lpstr>
      <vt:lpstr>Why do we need internal controls?</vt:lpstr>
      <vt:lpstr>And PREVENT AUDIT FINDINGS!</vt:lpstr>
      <vt:lpstr>So What Does That Mean?</vt:lpstr>
      <vt:lpstr>Why Does This Matter?</vt:lpstr>
      <vt:lpstr>Internal control framework </vt:lpstr>
      <vt:lpstr>COSO Framework – Private Companies</vt:lpstr>
      <vt:lpstr>FIVE COMPONENTS OF INTERNAL CONTROL </vt:lpstr>
      <vt:lpstr>Control Environment</vt:lpstr>
      <vt:lpstr>Control Environment - Continued</vt:lpstr>
      <vt:lpstr>Risk Assessment</vt:lpstr>
      <vt:lpstr>General Control Activities</vt:lpstr>
      <vt:lpstr>Examples of Control Activities</vt:lpstr>
      <vt:lpstr>Information and Communication</vt:lpstr>
      <vt:lpstr>Monitoring</vt:lpstr>
      <vt:lpstr>Comparison</vt:lpstr>
      <vt:lpstr>“Green Book” – Standards for Internal Control in the Federal Government 2014 Revision – September 2014</vt:lpstr>
      <vt:lpstr>“The Greenbook”</vt:lpstr>
      <vt:lpstr>PowerPoint Presentation</vt:lpstr>
      <vt:lpstr>10-10-80 Rule</vt:lpstr>
      <vt:lpstr>Most Prominent Organizational Weaknesses</vt:lpstr>
      <vt:lpstr>CONSTRAINTS</vt:lpstr>
      <vt:lpstr>It All Comes Back to Control</vt:lpstr>
      <vt:lpstr>FRAUD</vt:lpstr>
      <vt:lpstr>What is Fraud?</vt:lpstr>
      <vt:lpstr>Four Elements Must Exist for Fraud</vt:lpstr>
      <vt:lpstr>Types of Fraud</vt:lpstr>
      <vt:lpstr>“Average” Perpetrator</vt:lpstr>
      <vt:lpstr>Common Fraud Schemes in School Districts</vt:lpstr>
      <vt:lpstr>Procurement – Caddo Parish, LA – February 27, 2017</vt:lpstr>
      <vt:lpstr>Corruption – San Diego, CA – April 6, 2018</vt:lpstr>
      <vt:lpstr>Skimming – New Canaan, CT – August 15, 2018</vt:lpstr>
      <vt:lpstr>Who is responsible?</vt:lpstr>
      <vt:lpstr>Internal Controls:  Who is Responsible?</vt:lpstr>
      <vt:lpstr>Remember this!</vt:lpstr>
      <vt:lpstr>Take Away</vt:lpstr>
      <vt:lpstr>Cash Receipts</vt:lpstr>
      <vt:lpstr>CASH RECEIPTS – Central Office with 2 Staff Members</vt:lpstr>
      <vt:lpstr>CASH RECEIPTS – Central Office with 3 Staff Members</vt:lpstr>
      <vt:lpstr>Cash Disbursements </vt:lpstr>
      <vt:lpstr>CASH DISBURSEMENTS – Central Office with 2 Staff Members</vt:lpstr>
      <vt:lpstr>CASH DISBURSEMENTS – Central Office with 3 Staff Members</vt:lpstr>
      <vt:lpstr>REVOLVING ACCOUNT FUND AND/OR PETTY CASH TRANSACTIONS</vt:lpstr>
      <vt:lpstr>Payroll </vt:lpstr>
      <vt:lpstr>PAYROLL – Central Office with 3 Staff Members</vt:lpstr>
      <vt:lpstr>PAYROLL – Central Office with 2 Staff Members</vt:lpstr>
      <vt:lpstr>Wishing You Calm Seas and Fair Winds!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2019-04-23T20:30:44Z</dcterms:created>
  <dcterms:modified xsi:type="dcterms:W3CDTF">2019-04-24T13:31:01Z</dcterms:modified>
  <cp:contentStatus/>
</cp:coreProperties>
</file>