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75" r:id="rId3"/>
    <p:sldId id="283" r:id="rId4"/>
    <p:sldId id="285" r:id="rId5"/>
    <p:sldId id="284" r:id="rId6"/>
    <p:sldId id="257" r:id="rId7"/>
    <p:sldId id="269" r:id="rId8"/>
    <p:sldId id="260" r:id="rId9"/>
    <p:sldId id="268" r:id="rId10"/>
    <p:sldId id="271" r:id="rId11"/>
    <p:sldId id="272" r:id="rId12"/>
    <p:sldId id="259" r:id="rId13"/>
    <p:sldId id="261" r:id="rId14"/>
    <p:sldId id="279" r:id="rId15"/>
    <p:sldId id="278" r:id="rId16"/>
    <p:sldId id="267" r:id="rId17"/>
    <p:sldId id="262" r:id="rId18"/>
    <p:sldId id="280" r:id="rId19"/>
    <p:sldId id="281" r:id="rId20"/>
    <p:sldId id="282" r:id="rId21"/>
    <p:sldId id="263" r:id="rId22"/>
    <p:sldId id="264" r:id="rId23"/>
    <p:sldId id="265" r:id="rId24"/>
    <p:sldId id="288" r:id="rId25"/>
    <p:sldId id="289" r:id="rId26"/>
    <p:sldId id="286" r:id="rId27"/>
    <p:sldId id="273" r:id="rId28"/>
    <p:sldId id="291" r:id="rId29"/>
    <p:sldId id="292" r:id="rId30"/>
    <p:sldId id="290" r:id="rId31"/>
    <p:sldId id="287" r:id="rId32"/>
    <p:sldId id="274" r:id="rId33"/>
    <p:sldId id="293" r:id="rId34"/>
    <p:sldId id="277" r:id="rId35"/>
    <p:sldId id="276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4018B-1D85-6E48-9026-7728523AFEEF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48DB1-BEB0-184C-B23C-B839BAF4C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748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87820-1196-BE44-9556-D5CBBFCBE29C}" type="datetimeFigureOut">
              <a:rPr lang="en-US" smtClean="0"/>
              <a:t>3/19/17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0959D-AE08-A54B-A4BA-6C6D2850F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075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4F8CA-20CE-C346-BC22-055E0D547D44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E011-8BBD-FB48-B6DA-DD0674804BCE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FC9B-5779-BC43-9042-56AD18482489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D58D8-EF3A-C94C-8583-1AAF385EF226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2C60E-194C-9B42-8974-AA1FECAC9ACA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A15-DA34-5C43-9E50-762C61E97B74}" type="datetime1">
              <a:rPr lang="en-US" smtClean="0"/>
              <a:t>3/19/17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C078-ACBF-734A-A930-52E7DFAA7107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42E-4190-3847-A292-8C5C508E0D5F}" type="datetime1">
              <a:rPr lang="en-US" smtClean="0"/>
              <a:t>3/19/17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39F1-920D-7C46-9FD5-F3D45D04B2EE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9B5E-E6C7-7744-A2DA-0ED8B8C8FE0B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081A18-98E4-A042-A5A0-66435204AB87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375677A-FFA9-BC40-92E8-D638A4DDE6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jeannenehurley/Dropbox/Connectivity%20Team%20Share%20(1)/E-rate%20Specialists/Presentations/NCASBO/SASBO/SCDL%201%20-%20Attachment%201%20-%20School%20Connectivity%20Initiative%20Report_79491kiet3bwuahhe2uyv5i2wcacj.pdf" TargetMode="External"/><Relationship Id="rId4" Type="http://schemas.openxmlformats.org/officeDocument/2006/relationships/hyperlink" Target="file://localhost/Users/jeannenehurley/Dropbox/Connectivity%20Team%20Share%20(1)/E-rate%20Specialists/Presentations/NCASBO/SASBO/SCDL%201%20-%20Attachment%202%20-%20School%20Connectivity%20Initiative%20-%20PowerPoint%20Presentation_79461kiet3bwuahhe2uyv5i2wcacj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eannenehurley/Dropbox/Connectivity%20Team%20Share%20(1)/E-rate%20Specialists/Presentations/NCASBO/SASBO/E-rate_Stats1%202015.pd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filealongwitherate.org/start-here/" TargetMode="Externa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file.universalservice.org/ContributorManagement/V1/BankValidation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usac.org/_res/documents/sl/pdf/audit/Audit-PDF.pdf" TargetMode="External"/><Relationship Id="rId3" Type="http://schemas.openxmlformats.org/officeDocument/2006/relationships/hyperlink" Target="http://usac.org/about/about/program-integrity/findings/common-audit-sl.aspx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ition.fcc.gov/Daily_Releases/Daily_Business/2017/db0203/DA-17-129A1.pdf" TargetMode="External"/><Relationship Id="rId4" Type="http://schemas.openxmlformats.org/officeDocument/2006/relationships/hyperlink" Target="file://localhost/Users/jeannenehurley/Dropbox/Connectivity%20Team%20Share%20(1)/E-rate%20Specialists/Presentations/NCASBO/SASBO/Modernization%20Report%20-%20before%20retracted%20DOC-343099A1.pdf" TargetMode="External"/><Relationship Id="rId5" Type="http://schemas.openxmlformats.org/officeDocument/2006/relationships/hyperlink" Target="file://localhost/Users/jeannenehurley/Dropbox/Connectivity%20Team%20Share%20(1)/E-rate%20Specialists/Presentations/NCASBO/SASBO/Pai%20to%20Sen%20Nelson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eannenehurley/Dropbox/Connectivity%20Team%20Share%20(1)/E-rate%20Specialists/Presentations/NCASBO/SASBO/Moderization%20Order%20Retraction.pd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eannenehurley/Dropbox/Connectivity%20Team%20Share%20(1)/E-rate%20Specialists/Presentations/NCASBO/SASBO/48%20US%20senators%20to%20Trump_%20any%20infrastructure%20plan%20must%20include%20broadband%20_%20SpeedMatter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eannenehurley/Dropbox/Connectivity%20Team%20Share%20(1)/E-rate%20Specialists/Presentations/NCASBO/SASBO/FCC%20Ex%20Parte-NTCA_TDS%20meet%20with%20WCB%20re%20Voice%20Support.pdf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forms.universalservice.org/DRT/Default.aspx" TargetMode="External"/><Relationship Id="rId4" Type="http://schemas.openxmlformats.org/officeDocument/2006/relationships/hyperlink" Target="https://data.usac.org/publicreports/FRN/Status/FundYear" TargetMode="External"/><Relationship Id="rId5" Type="http://schemas.openxmlformats.org/officeDocument/2006/relationships/hyperlink" Target="https://data.usac.org/publicreports/EntityDownload/Entity/Download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usac.org/sl/tools/default.aspx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-ratecentral.com/us/stateInformation.asp?state=NC" TargetMode="External"/><Relationship Id="rId3" Type="http://schemas.openxmlformats.org/officeDocument/2006/relationships/hyperlink" Target="https://www.fundsforlearning.com/schoolDistCalculator.php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pareandconnectk12.or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jeannene.hurley@dpi.nc.gov" TargetMode="External"/><Relationship Id="rId4" Type="http://schemas.openxmlformats.org/officeDocument/2006/relationships/hyperlink" Target="mailto:rebecca.martin@dpi.nc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ichael.ramsey@dpi.nc.gov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eannenehurley/Dropbox/Connectivity%20Team%20Share%20(1)/E-rate%20Specialists/Presentations/NCASBO/SASBO/IP%20PBX%20Deployment%20-%20Things%20to%20Consider.pptx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63643" y="1878832"/>
            <a:ext cx="7772400" cy="1780108"/>
          </a:xfrm>
        </p:spPr>
        <p:txBody>
          <a:bodyPr/>
          <a:lstStyle/>
          <a:p>
            <a:r>
              <a:rPr lang="en-US" dirty="0" smtClean="0"/>
              <a:t>SASBO Spring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0905"/>
            <a:ext cx="6400800" cy="1473200"/>
          </a:xfrm>
        </p:spPr>
        <p:txBody>
          <a:bodyPr/>
          <a:lstStyle/>
          <a:p>
            <a:r>
              <a:rPr lang="en-US" dirty="0" smtClean="0"/>
              <a:t>Jeannene Hurley</a:t>
            </a:r>
          </a:p>
          <a:p>
            <a:r>
              <a:rPr lang="en-US" dirty="0" smtClean="0"/>
              <a:t>State E-rate Coordinator</a:t>
            </a:r>
          </a:p>
          <a:p>
            <a:r>
              <a:rPr lang="en-US" dirty="0" smtClean="0"/>
              <a:t>North  Carolina Department of Public Instruction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67321" y="108841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Modernization Order allows for</a:t>
            </a:r>
          </a:p>
          <a:p>
            <a:pPr lvl="1"/>
            <a:r>
              <a:rPr lang="en-US" dirty="0" smtClean="0"/>
              <a:t>Dark Fiber, including DF w IRU</a:t>
            </a:r>
          </a:p>
          <a:p>
            <a:pPr lvl="1"/>
            <a:r>
              <a:rPr lang="en-US" dirty="0" smtClean="0"/>
              <a:t>Self Provisioned</a:t>
            </a:r>
          </a:p>
          <a:p>
            <a:r>
              <a:rPr lang="en-US" dirty="0" smtClean="0"/>
              <a:t>Lit, DF, DF IRU and Self Provisioned may all have special construction</a:t>
            </a:r>
          </a:p>
          <a:p>
            <a:r>
              <a:rPr lang="en-US" dirty="0" smtClean="0"/>
              <a:t>School Connectivity Fund </a:t>
            </a:r>
          </a:p>
          <a:p>
            <a:pPr lvl="1"/>
            <a:r>
              <a:rPr lang="en-US" dirty="0" smtClean="0"/>
              <a:t>Identified as an eligible source for state “matching” fund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to Lit Fiber?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89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inordinate amount of paperwork, questions and waiting involved</a:t>
            </a:r>
          </a:p>
          <a:p>
            <a:pPr lvl="1"/>
            <a:r>
              <a:rPr lang="en-US" dirty="0" smtClean="0"/>
              <a:t>Craven Co (Self Provision with special construction) </a:t>
            </a:r>
          </a:p>
          <a:p>
            <a:pPr lvl="1"/>
            <a:r>
              <a:rPr lang="en-US" dirty="0" smtClean="0"/>
              <a:t>Caswell Co (Dark Fiber with special construction)</a:t>
            </a:r>
          </a:p>
          <a:p>
            <a:r>
              <a:rPr lang="en-US" dirty="0" smtClean="0"/>
              <a:t>Maintenance and Operations Contracts</a:t>
            </a:r>
          </a:p>
          <a:p>
            <a:r>
              <a:rPr lang="en-US" dirty="0" smtClean="0"/>
              <a:t>Fiber must be “lit”</a:t>
            </a:r>
          </a:p>
          <a:p>
            <a:pPr lvl="1"/>
            <a:r>
              <a:rPr lang="en-US" dirty="0" smtClean="0"/>
              <a:t>Within the funding year it is funded</a:t>
            </a:r>
          </a:p>
          <a:p>
            <a:pPr lvl="2"/>
            <a:r>
              <a:rPr lang="en-US" dirty="0" smtClean="0"/>
              <a:t>Could put project in jeopardy if late FCDL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Lit Fiber?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38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 action="ppaction://hlinkfile"/>
              </a:rPr>
              <a:t>E-Rate Modernization Yields Results in North </a:t>
            </a:r>
            <a:r>
              <a:rPr lang="en-US" dirty="0" smtClean="0">
                <a:hlinkClick r:id="rId2" action="ppaction://hlinkfile"/>
              </a:rPr>
              <a:t>Carolina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>
                <a:hlinkClick r:id="rId3" action="ppaction://hlinkfile"/>
              </a:rPr>
              <a:t>Report to the North Carolina General Assembly </a:t>
            </a:r>
            <a:r>
              <a:rPr lang="en-US" dirty="0" smtClean="0"/>
              <a:t>(</a:t>
            </a:r>
            <a:r>
              <a:rPr lang="en-US" dirty="0" err="1" smtClean="0"/>
              <a:t>pdf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4" action="ppaction://hlinkfile"/>
              </a:rPr>
              <a:t>School Connectivity Initiative 2016 Legislative Report </a:t>
            </a:r>
            <a:r>
              <a:rPr lang="en-US" dirty="0" smtClean="0"/>
              <a:t>(slide deck)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Shoutout</a:t>
            </a:r>
            <a:r>
              <a:rPr lang="en-US" dirty="0" smtClean="0"/>
              <a:t> to Phil </a:t>
            </a:r>
            <a:r>
              <a:rPr lang="en-US" dirty="0" err="1" smtClean="0"/>
              <a:t>Emer</a:t>
            </a:r>
            <a:r>
              <a:rPr lang="en-US" dirty="0" smtClean="0"/>
              <a:t> and Ray </a:t>
            </a:r>
            <a:r>
              <a:rPr lang="en-US" dirty="0" err="1" smtClean="0"/>
              <a:t>Zeisz</a:t>
            </a:r>
            <a:r>
              <a:rPr lang="en-US" dirty="0" smtClean="0"/>
              <a:t> and all the team members at the Friday Institute for their help, support and guidance!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WiFi</a:t>
            </a:r>
            <a:r>
              <a:rPr lang="en-US" dirty="0" smtClean="0"/>
              <a:t> in your classrooms!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63D6-F712-8746-95C3-E8CD14436E22}" type="datetime1">
              <a:rPr lang="en-US" smtClean="0"/>
              <a:t>3/19/17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67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the C2 app is funded</a:t>
            </a:r>
          </a:p>
          <a:p>
            <a:pPr lvl="1"/>
            <a:r>
              <a:rPr lang="en-US" dirty="0" smtClean="0"/>
              <a:t>DPI will drop the non-discounted portion to</a:t>
            </a:r>
          </a:p>
          <a:p>
            <a:pPr lvl="2"/>
            <a:r>
              <a:rPr lang="en-US" dirty="0" smtClean="0"/>
              <a:t>PRC 073 for LEAs</a:t>
            </a:r>
          </a:p>
          <a:p>
            <a:pPr lvl="2"/>
            <a:r>
              <a:rPr lang="en-US" dirty="0" smtClean="0"/>
              <a:t>PRC 036 for Charter schools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6A71-0321-864A-87DB-A128190065ED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 073 and PRC 036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63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E-rate Process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Not For The Faint Of Heart 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05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338138"/>
            <a:ext cx="8229600" cy="1252537"/>
          </a:xfrm>
        </p:spPr>
        <p:txBody>
          <a:bodyPr/>
          <a:lstStyle/>
          <a:p>
            <a:r>
              <a:rPr lang="en-US" dirty="0" smtClean="0"/>
              <a:t>E-rate Process</a:t>
            </a:r>
            <a:endParaRPr lang="en-US" dirty="0"/>
          </a:p>
        </p:txBody>
      </p:sp>
      <p:pic>
        <p:nvPicPr>
          <p:cNvPr id="9" name="Content Placeholder 8" descr="Screen Shot 2017-02-15 at 6.46.43 AM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15" r="-16215"/>
          <a:stretch>
            <a:fillRect/>
          </a:stretch>
        </p:blipFill>
        <p:spPr>
          <a:xfrm>
            <a:off x="-1390558" y="338137"/>
            <a:ext cx="12115687" cy="6277151"/>
          </a:xfrm>
        </p:spPr>
      </p:pic>
    </p:spTree>
    <p:extLst>
      <p:ext uri="{BB962C8B-B14F-4D97-AF65-F5344CB8AC3E}">
        <p14:creationId xmlns:p14="http://schemas.microsoft.com/office/powerpoint/2010/main" val="3082143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your CTO/Tech Director</a:t>
            </a:r>
          </a:p>
          <a:p>
            <a:pPr lvl="1"/>
            <a:r>
              <a:rPr lang="en-US" dirty="0" smtClean="0"/>
              <a:t>Share policies on procurement</a:t>
            </a:r>
          </a:p>
          <a:p>
            <a:pPr lvl="2"/>
            <a:r>
              <a:rPr lang="en-US" dirty="0" smtClean="0"/>
              <a:t>Advertising</a:t>
            </a:r>
          </a:p>
          <a:p>
            <a:pPr lvl="2"/>
            <a:r>
              <a:rPr lang="en-US" dirty="0" smtClean="0"/>
              <a:t>RFP </a:t>
            </a:r>
          </a:p>
          <a:p>
            <a:pPr lvl="3"/>
            <a:r>
              <a:rPr lang="en-US" dirty="0" smtClean="0"/>
              <a:t>Disqualification factors</a:t>
            </a:r>
          </a:p>
          <a:p>
            <a:pPr lvl="3"/>
            <a:r>
              <a:rPr lang="en-US" dirty="0" smtClean="0"/>
              <a:t>BAFO language</a:t>
            </a:r>
          </a:p>
          <a:p>
            <a:pPr lvl="2"/>
            <a:r>
              <a:rPr lang="en-US" dirty="0" smtClean="0"/>
              <a:t>Receiving and evaluating bids</a:t>
            </a:r>
          </a:p>
          <a:p>
            <a:pPr lvl="2"/>
            <a:r>
              <a:rPr lang="en-US" dirty="0" smtClean="0"/>
              <a:t>Choosing vendors and signing contracts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0F3DF-A90B-5243-A248-2371759AED2A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Bidding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0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Documentation Requirements</a:t>
            </a:r>
          </a:p>
          <a:p>
            <a:pPr lvl="1"/>
            <a:r>
              <a:rPr lang="en-US" dirty="0" smtClean="0"/>
              <a:t>Board minutes of contract signature</a:t>
            </a:r>
          </a:p>
          <a:p>
            <a:pPr lvl="1"/>
            <a:r>
              <a:rPr lang="en-US" dirty="0" smtClean="0"/>
              <a:t>Minutes of meeting where bids are discussed including copy of calendar</a:t>
            </a:r>
          </a:p>
          <a:p>
            <a:pPr lvl="1"/>
            <a:r>
              <a:rPr lang="en-US" dirty="0" smtClean="0"/>
              <a:t>Evaluation matrix</a:t>
            </a:r>
          </a:p>
          <a:p>
            <a:pPr lvl="1"/>
            <a:r>
              <a:rPr lang="en-US" dirty="0" smtClean="0"/>
              <a:t>Winning and losing bids</a:t>
            </a:r>
          </a:p>
          <a:p>
            <a:pPr lvl="1"/>
            <a:r>
              <a:rPr lang="en-US" dirty="0" smtClean="0"/>
              <a:t>Copies of letters to losing vendors</a:t>
            </a:r>
          </a:p>
          <a:p>
            <a:pPr lvl="1"/>
            <a:r>
              <a:rPr lang="en-US" dirty="0" smtClean="0"/>
              <a:t>Signed contracts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3B8B-B662-8748-95A2-CB884605A14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Bidding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9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72067" y="2210366"/>
            <a:ext cx="7408333" cy="3450696"/>
          </a:xfrm>
        </p:spPr>
        <p:txBody>
          <a:bodyPr/>
          <a:lstStyle/>
          <a:p>
            <a:r>
              <a:rPr lang="en-US" dirty="0" smtClean="0"/>
              <a:t>Blog entries from 2016 Filing Season</a:t>
            </a:r>
          </a:p>
          <a:p>
            <a:pPr lvl="1"/>
            <a:r>
              <a:rPr lang="en-US" dirty="0" smtClean="0">
                <a:hlinkClick r:id="rId2"/>
              </a:rPr>
              <a:t>Start Here</a:t>
            </a:r>
            <a:endParaRPr lang="en-US" dirty="0" smtClean="0"/>
          </a:p>
          <a:p>
            <a:pPr lvl="1"/>
            <a:endParaRPr lang="en-US" dirty="0"/>
          </a:p>
          <a:p>
            <a:pPr marL="301943" lvl="1" indent="0">
              <a:buNone/>
            </a:pPr>
            <a:endParaRPr lang="en-US" dirty="0"/>
          </a:p>
          <a:p>
            <a:pPr marL="301943" lvl="1" indent="0">
              <a:buNone/>
            </a:pPr>
            <a:endParaRPr lang="en-US" dirty="0"/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6842E-4190-3847-A292-8C5C508E0D5F}" type="datetime1">
              <a:rPr lang="en-US" smtClean="0"/>
              <a:t>3/19/17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Along With Me</a:t>
            </a:r>
            <a:endParaRPr lang="en-US" dirty="0"/>
          </a:p>
        </p:txBody>
      </p:sp>
      <p:pic>
        <p:nvPicPr>
          <p:cNvPr id="6" name="Picture 5" descr="Screen Shot 2017-02-15 at 6.53.3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68" y="2969245"/>
            <a:ext cx="9144000" cy="337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48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BEAR </a:t>
            </a:r>
            <a:r>
              <a:rPr lang="en-US" dirty="0" err="1" smtClean="0"/>
              <a:t>vs</a:t>
            </a:r>
            <a:r>
              <a:rPr lang="en-US" dirty="0" smtClean="0"/>
              <a:t> SPI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38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Carolina Commitments</a:t>
            </a:r>
            <a:endParaRPr lang="en-US" dirty="0"/>
          </a:p>
        </p:txBody>
      </p:sp>
      <p:pic>
        <p:nvPicPr>
          <p:cNvPr id="8" name="Content Placeholder 7" descr="Screen Shot 2017-02-15 at 6.19.5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8178" b="-18178"/>
          <a:stretch>
            <a:fillRect/>
          </a:stretch>
        </p:blipFill>
        <p:spPr>
          <a:xfrm>
            <a:off x="193638" y="1270083"/>
            <a:ext cx="8756723" cy="4856080"/>
          </a:xfrm>
        </p:spPr>
      </p:pic>
    </p:spTree>
    <p:extLst>
      <p:ext uri="{BB962C8B-B14F-4D97-AF65-F5344CB8AC3E}">
        <p14:creationId xmlns:p14="http://schemas.microsoft.com/office/powerpoint/2010/main" val="3475023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pay 100% of the invoice when you can pay the non-discounted portion?</a:t>
            </a:r>
          </a:p>
          <a:p>
            <a:r>
              <a:rPr lang="en-US" dirty="0" err="1" smtClean="0"/>
              <a:t>WiFi</a:t>
            </a:r>
            <a:r>
              <a:rPr lang="en-US" dirty="0" smtClean="0"/>
              <a:t> projects set up for SPI billing</a:t>
            </a:r>
          </a:p>
          <a:p>
            <a:pPr lvl="1"/>
            <a:r>
              <a:rPr lang="en-US" dirty="0" smtClean="0"/>
              <a:t>Quote and/or Item 21</a:t>
            </a:r>
          </a:p>
          <a:p>
            <a:pPr lvl="1"/>
            <a:r>
              <a:rPr lang="en-US" dirty="0" smtClean="0"/>
              <a:t>PO</a:t>
            </a:r>
          </a:p>
          <a:p>
            <a:pPr lvl="1"/>
            <a:r>
              <a:rPr lang="en-US" dirty="0" smtClean="0"/>
              <a:t>Invoice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Provider Invoicing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03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472, BEAR, is now a direct deposit to the applicant’s bank account</a:t>
            </a:r>
          </a:p>
          <a:p>
            <a:r>
              <a:rPr lang="en-US" dirty="0" smtClean="0"/>
              <a:t>CFO must have a role in EPC</a:t>
            </a:r>
          </a:p>
          <a:p>
            <a:r>
              <a:rPr lang="en-US" dirty="0" smtClean="0"/>
              <a:t>Form 498 – completed by “School or Library Official”</a:t>
            </a:r>
          </a:p>
          <a:p>
            <a:r>
              <a:rPr lang="en-US" dirty="0" smtClean="0"/>
              <a:t>Upload “proof” of banking information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89B32-1379-ED47-99EE-8459D8B95888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</a:t>
            </a:r>
            <a:r>
              <a:rPr lang="en-US" smtClean="0"/>
              <a:t>Deposit for BEAR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02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71838"/>
            <a:ext cx="7408333" cy="38543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Banking Information</a:t>
            </a:r>
            <a:endParaRPr lang="en-US" dirty="0"/>
          </a:p>
          <a:p>
            <a:pPr lvl="1"/>
            <a:r>
              <a:rPr lang="en-US" dirty="0"/>
              <a:t>Bank Name</a:t>
            </a:r>
          </a:p>
          <a:p>
            <a:pPr lvl="1"/>
            <a:r>
              <a:rPr lang="en-US" dirty="0"/>
              <a:t>Ban Routing Number</a:t>
            </a:r>
          </a:p>
          <a:p>
            <a:pPr lvl="1"/>
            <a:r>
              <a:rPr lang="en-US" dirty="0"/>
              <a:t>Bank Account </a:t>
            </a:r>
            <a:r>
              <a:rPr lang="en-US" dirty="0" smtClean="0"/>
              <a:t>Number</a:t>
            </a:r>
          </a:p>
          <a:p>
            <a:pPr lvl="1"/>
            <a:endParaRPr lang="en-US" dirty="0"/>
          </a:p>
          <a:p>
            <a:r>
              <a:rPr lang="en-US" dirty="0" smtClean="0"/>
              <a:t>DUNS</a:t>
            </a:r>
          </a:p>
          <a:p>
            <a:pPr lvl="1"/>
            <a:r>
              <a:rPr lang="en-US" dirty="0" smtClean="0"/>
              <a:t>Dunn and Bradstreet Number</a:t>
            </a:r>
          </a:p>
          <a:p>
            <a:endParaRPr lang="en-US" dirty="0"/>
          </a:p>
          <a:p>
            <a:r>
              <a:rPr lang="en-US" dirty="0" smtClean="0"/>
              <a:t>Taxpayer ID </a:t>
            </a:r>
          </a:p>
          <a:p>
            <a:pPr lvl="1"/>
            <a:r>
              <a:rPr lang="en-US" dirty="0" smtClean="0"/>
              <a:t>TIN or EIN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032AF-83C5-B941-B5C1-B8E797973642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956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498 Bank Verification</a:t>
            </a:r>
          </a:p>
          <a:p>
            <a:pPr lvl="1"/>
            <a:r>
              <a:rPr lang="en-US" dirty="0" smtClean="0"/>
              <a:t>Voided check </a:t>
            </a:r>
          </a:p>
          <a:p>
            <a:pPr lvl="1"/>
            <a:r>
              <a:rPr lang="en-US" dirty="0" smtClean="0"/>
              <a:t>Data on bank letter head</a:t>
            </a:r>
          </a:p>
          <a:p>
            <a:pPr lvl="1"/>
            <a:endParaRPr lang="en-US" dirty="0"/>
          </a:p>
          <a:p>
            <a:r>
              <a:rPr lang="en-US" dirty="0" smtClean="0"/>
              <a:t>Upload to:</a:t>
            </a:r>
          </a:p>
          <a:p>
            <a:pPr lvl="1"/>
            <a:r>
              <a:rPr lang="en-US" dirty="0">
                <a:hlinkClick r:id="rId2"/>
              </a:rPr>
              <a:t>https://efile.universalservice.org/ContributorManagement/V1/</a:t>
            </a:r>
            <a:r>
              <a:rPr lang="en-US" dirty="0" smtClean="0">
                <a:hlinkClick r:id="rId2"/>
              </a:rPr>
              <a:t>BankValidation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30BD-6857-3344-ACA0-5AB586B0B07C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Up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6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Sample Checklists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54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Documentation for Auditors Checklist:</a:t>
            </a:r>
          </a:p>
          <a:p>
            <a:r>
              <a:rPr lang="en-US" u="sng" dirty="0">
                <a:hlinkClick r:id="rId2"/>
              </a:rPr>
              <a:t>http://usac.org/_res/documents/sl/pdf/audit/Audit-PDF.pdf</a:t>
            </a:r>
          </a:p>
          <a:p>
            <a:endParaRPr lang="sk-SK" dirty="0"/>
          </a:p>
          <a:p>
            <a:r>
              <a:rPr lang="sk-SK" dirty="0" smtClean="0"/>
              <a:t>Common </a:t>
            </a:r>
            <a:r>
              <a:rPr lang="sk-SK" dirty="0"/>
              <a:t>Audit </a:t>
            </a:r>
            <a:r>
              <a:rPr lang="sk-SK" dirty="0" smtClean="0"/>
              <a:t>Findings</a:t>
            </a:r>
          </a:p>
          <a:p>
            <a:pPr lvl="1"/>
            <a:r>
              <a:rPr lang="sk-SK" dirty="0" smtClean="0"/>
              <a:t> </a:t>
            </a:r>
            <a:r>
              <a:rPr lang="sk-SK" dirty="0"/>
              <a:t>Schools and Libraries Program section that outlines common findings and some ways (including some examples) to prevent these types of findings of occurring in the future:</a:t>
            </a:r>
          </a:p>
          <a:p>
            <a:r>
              <a:rPr lang="sk-SK" u="sng" dirty="0">
                <a:hlinkClick r:id="rId3"/>
              </a:rPr>
              <a:t>http://usac.org/about/about/program-integrity/findings/common-audit-sl.aspx</a:t>
            </a:r>
            <a:endParaRPr lang="sk-SK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USAC Audit Division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06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the FCC Tea Leaves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Other Congressional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6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FCC may be backing </a:t>
            </a:r>
            <a:r>
              <a:rPr lang="en-US" dirty="0" smtClean="0"/>
              <a:t>off self-provisioning</a:t>
            </a:r>
            <a:endParaRPr lang="en-US" dirty="0"/>
          </a:p>
          <a:p>
            <a:pPr lvl="1"/>
            <a:r>
              <a:rPr lang="en-US" dirty="0"/>
              <a:t>“We don’t want to fund duplicative networks”</a:t>
            </a:r>
          </a:p>
          <a:p>
            <a:pPr lvl="1"/>
            <a:r>
              <a:rPr lang="en-US" dirty="0"/>
              <a:t>“We are not sure USAC has the expertise to evaluate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Modernization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182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Order</a:t>
            </a:r>
            <a:r>
              <a:rPr lang="en-US" dirty="0" smtClean="0">
                <a:hlinkClick r:id="rId3"/>
              </a:rPr>
              <a:t> </a:t>
            </a:r>
            <a:r>
              <a:rPr lang="en-US" dirty="0"/>
              <a:t>issued </a:t>
            </a:r>
            <a:r>
              <a:rPr lang="en-US" dirty="0" smtClean="0"/>
              <a:t>to </a:t>
            </a:r>
            <a:r>
              <a:rPr lang="en-US" dirty="0"/>
              <a:t>“retract” </a:t>
            </a:r>
            <a:r>
              <a:rPr lang="en-US" dirty="0" smtClean="0"/>
              <a:t>the</a:t>
            </a:r>
          </a:p>
          <a:p>
            <a:pPr lvl="1"/>
            <a:r>
              <a:rPr lang="en-US" dirty="0" smtClean="0">
                <a:hlinkClick r:id="rId4" action="ppaction://hlinkfile"/>
              </a:rPr>
              <a:t>E</a:t>
            </a:r>
            <a:r>
              <a:rPr lang="en-US" dirty="0">
                <a:hlinkClick r:id="rId4" action="ppaction://hlinkfile"/>
              </a:rPr>
              <a:t>-rate Modernization Progress </a:t>
            </a:r>
            <a:r>
              <a:rPr lang="en-US" dirty="0" smtClean="0">
                <a:hlinkClick r:id="rId4" action="ppaction://hlinkfile"/>
              </a:rPr>
              <a:t>Report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5" action="ppaction://hlinkfile"/>
              </a:rPr>
              <a:t>Chairman Pai’s response to Sen. Nelson 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Modernization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05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 smtClean="0">
                <a:hlinkClick r:id="rId2" action="ppaction://hlinkfile"/>
              </a:rPr>
              <a:t>48 US Senators to Trump:  Any Infrastructure Plan Must Include Broadband</a:t>
            </a:r>
            <a:endParaRPr lang="en-US" sz="4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Requests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32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South Carolina Commitments</a:t>
            </a:r>
            <a:endParaRPr lang="en-US" dirty="0"/>
          </a:p>
        </p:txBody>
      </p:sp>
      <p:pic>
        <p:nvPicPr>
          <p:cNvPr id="9" name="Content Placeholder 8" descr="Screen Shot 2017-03-16 at 4.46.2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991" b="-30991"/>
          <a:stretch>
            <a:fillRect/>
          </a:stretch>
        </p:blipFill>
        <p:spPr>
          <a:xfrm>
            <a:off x="32382" y="1342014"/>
            <a:ext cx="9111617" cy="5672145"/>
          </a:xfrm>
        </p:spPr>
      </p:pic>
    </p:spTree>
    <p:extLst>
      <p:ext uri="{BB962C8B-B14F-4D97-AF65-F5344CB8AC3E}">
        <p14:creationId xmlns:p14="http://schemas.microsoft.com/office/powerpoint/2010/main" val="2236932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4200" dirty="0" smtClean="0">
                <a:hlinkClick r:id="rId2" action="ppaction://hlinkfile"/>
              </a:rPr>
              <a:t>Ex Parte by Rural Broadband Association (NTCA) and TDS Telecom asking:</a:t>
            </a:r>
            <a:endParaRPr lang="en-US" sz="4200" dirty="0" smtClean="0"/>
          </a:p>
          <a:p>
            <a:pPr lvl="1"/>
            <a:r>
              <a:rPr lang="en-US" sz="4200" dirty="0" smtClean="0"/>
              <a:t>A study to </a:t>
            </a:r>
            <a:r>
              <a:rPr lang="en-US" sz="4200" dirty="0"/>
              <a:t>advocate for the Commission to conduct an E-rate support applicant study of the voice phase down due to the E-rate Modernization Order</a:t>
            </a:r>
            <a:r>
              <a:rPr lang="en-US" sz="4200" dirty="0" smtClean="0"/>
              <a:t>.</a:t>
            </a:r>
          </a:p>
          <a:p>
            <a:pPr lvl="1"/>
            <a:r>
              <a:rPr lang="en-US" sz="4200" dirty="0" smtClean="0"/>
              <a:t>study </a:t>
            </a:r>
            <a:r>
              <a:rPr lang="en-US" sz="4200" dirty="0"/>
              <a:t>would “enable schools and libraries to demonstrate the </a:t>
            </a:r>
            <a:r>
              <a:rPr lang="en-US" sz="4200" dirty="0" smtClean="0"/>
              <a:t>consequences </a:t>
            </a:r>
            <a:r>
              <a:rPr lang="en-US" sz="4200" dirty="0"/>
              <a:t>of the voice support phase down on their operations and budgets.” </a:t>
            </a:r>
            <a:endParaRPr lang="en-US" sz="4200" dirty="0" smtClean="0"/>
          </a:p>
          <a:p>
            <a:pPr lvl="1"/>
            <a:r>
              <a:rPr lang="en-US" sz="4200" dirty="0" smtClean="0"/>
              <a:t>pause </a:t>
            </a:r>
            <a:r>
              <a:rPr lang="en-US" sz="4200" dirty="0"/>
              <a:t>the voice phase </a:t>
            </a:r>
            <a:r>
              <a:rPr lang="en-US" sz="4200" dirty="0" smtClean="0"/>
              <a:t>down</a:t>
            </a:r>
          </a:p>
          <a:p>
            <a:pPr lvl="1"/>
            <a:r>
              <a:rPr lang="en-US" sz="4200" dirty="0" smtClean="0"/>
              <a:t>restore </a:t>
            </a:r>
            <a:r>
              <a:rPr lang="en-US" sz="4200" dirty="0"/>
              <a:t>the voice phase down levels to FY 2014 for support for voice services on a temporary basis while the FCC studies this further.</a:t>
            </a:r>
            <a:endParaRPr lang="en-US" sz="4200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944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Free Data Tools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93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USAC Tools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2015 and prior years – Data Retrieval Tool</a:t>
            </a:r>
            <a:endParaRPr lang="en-US" dirty="0" smtClean="0"/>
          </a:p>
          <a:p>
            <a:pPr marL="914400" lvl="3" indent="0">
              <a:buNone/>
            </a:pP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2016 going forward – Funding Request Status Tool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Entity Download Tool</a:t>
            </a:r>
            <a:endParaRPr lang="en-US" dirty="0" smtClean="0"/>
          </a:p>
          <a:p>
            <a:pPr marL="914400" lvl="3" indent="0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339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E-rate Central</a:t>
            </a:r>
          </a:p>
          <a:p>
            <a:pPr lvl="1"/>
            <a:r>
              <a:rPr lang="en-US" dirty="0">
                <a:hlinkClick r:id="rId2"/>
              </a:rPr>
              <a:t>State </a:t>
            </a:r>
            <a:r>
              <a:rPr lang="en-US" dirty="0" smtClean="0">
                <a:hlinkClick r:id="rId2"/>
              </a:rPr>
              <a:t>Information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Funds </a:t>
            </a:r>
            <a:r>
              <a:rPr lang="en-US" dirty="0"/>
              <a:t>For Learning C2 Budget Tool</a:t>
            </a:r>
          </a:p>
          <a:p>
            <a:pPr lvl="1"/>
            <a:r>
              <a:rPr lang="en-US" dirty="0"/>
              <a:t>This is for 2015 only!</a:t>
            </a:r>
          </a:p>
          <a:p>
            <a:pPr lvl="1"/>
            <a:r>
              <a:rPr lang="en-US" dirty="0">
                <a:hlinkClick r:id="rId3"/>
              </a:rPr>
              <a:t>https://www.fundsforlearning.com/schoolDistCalculator.php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62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Super Highway</a:t>
            </a:r>
          </a:p>
          <a:p>
            <a:pPr lvl="1"/>
            <a:r>
              <a:rPr lang="en-US" dirty="0">
                <a:hlinkClick r:id="rId2"/>
              </a:rPr>
              <a:t>http://www.compareandconnectk12.</a:t>
            </a:r>
            <a:r>
              <a:rPr lang="en-US" dirty="0" smtClean="0">
                <a:hlinkClick r:id="rId2"/>
              </a:rPr>
              <a:t>org</a:t>
            </a:r>
            <a:endParaRPr lang="en-US" dirty="0" smtClean="0"/>
          </a:p>
          <a:p>
            <a:pPr lvl="2"/>
            <a:r>
              <a:rPr lang="en-US" dirty="0" smtClean="0"/>
              <a:t>Tool is sensitive to browser!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Connect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527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Michael Ramsey</a:t>
            </a:r>
            <a:r>
              <a:rPr lang="en-US" dirty="0" smtClean="0"/>
              <a:t>, Network Analyst</a:t>
            </a:r>
            <a:r>
              <a:rPr lang="en-US" dirty="0"/>
              <a:t> </a:t>
            </a:r>
            <a:r>
              <a:rPr lang="en-US" dirty="0" smtClean="0"/>
              <a:t>and Team Supervisor</a:t>
            </a:r>
            <a:endParaRPr lang="en-US" dirty="0"/>
          </a:p>
          <a:p>
            <a:r>
              <a:rPr lang="en-US" dirty="0" smtClean="0">
                <a:hlinkClick r:id="rId3"/>
              </a:rPr>
              <a:t>Jeannene Hurley</a:t>
            </a:r>
            <a:r>
              <a:rPr lang="en-US" dirty="0" smtClean="0"/>
              <a:t>, State Application and E-rate Specialist for Northeast, North Central, Southwest and Western</a:t>
            </a:r>
            <a:endParaRPr lang="en-US" dirty="0"/>
          </a:p>
          <a:p>
            <a:r>
              <a:rPr lang="en-US" dirty="0" smtClean="0">
                <a:hlinkClick r:id="rId4"/>
              </a:rPr>
              <a:t>Rebecca Martin</a:t>
            </a:r>
            <a:r>
              <a:rPr lang="en-US" dirty="0" smtClean="0"/>
              <a:t>, E-rate Specialist for Southeast, </a:t>
            </a:r>
            <a:r>
              <a:rPr lang="en-US" dirty="0" err="1" smtClean="0"/>
              <a:t>Sandhills</a:t>
            </a:r>
            <a:r>
              <a:rPr lang="en-US" dirty="0" smtClean="0"/>
              <a:t>, Piedmont-Triad and Northwest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Connectivity Contacts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37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81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7-03-16 at 4.49.1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964" b="-30964"/>
          <a:stretch>
            <a:fillRect/>
          </a:stretch>
        </p:blipFill>
        <p:spPr>
          <a:xfrm>
            <a:off x="1" y="2365901"/>
            <a:ext cx="8950362" cy="3760262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Tennessee Commitments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95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Shot 2017-03-16 at 4.47.5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655" b="-34655"/>
          <a:stretch>
            <a:fillRect/>
          </a:stretch>
        </p:blipFill>
        <p:spPr>
          <a:xfrm>
            <a:off x="193637" y="1591056"/>
            <a:ext cx="8756725" cy="4659108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455C7-53BB-F741-B412-4DFA8D23BA11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Virginia Commitments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05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455139"/>
              </p:ext>
            </p:extLst>
          </p:nvPr>
        </p:nvGraphicFramePr>
        <p:xfrm>
          <a:off x="423612" y="1321653"/>
          <a:ext cx="8263188" cy="4948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198"/>
                <a:gridCol w="1377198"/>
                <a:gridCol w="1377198"/>
                <a:gridCol w="1377198"/>
                <a:gridCol w="1377198"/>
                <a:gridCol w="1377198"/>
              </a:tblGrid>
              <a:tr h="932297">
                <a:tc>
                  <a:txBody>
                    <a:bodyPr/>
                    <a:lstStyle/>
                    <a:p>
                      <a:r>
                        <a:rPr lang="en-US" dirty="0" smtClean="0"/>
                        <a:t>If your discount is…</a:t>
                      </a:r>
                      <a:endParaRPr lang="en-US" dirty="0"/>
                    </a:p>
                  </a:txBody>
                  <a:tcPr marL="82321" marR="82321"/>
                </a:tc>
                <a:tc gridSpan="5">
                  <a:txBody>
                    <a:bodyPr/>
                    <a:lstStyle/>
                    <a:p>
                      <a:r>
                        <a:rPr lang="en-US" dirty="0" smtClean="0"/>
                        <a:t>Then your</a:t>
                      </a:r>
                      <a:r>
                        <a:rPr lang="en-US" baseline="0" dirty="0" smtClean="0"/>
                        <a:t> voice discount will be:</a:t>
                      </a:r>
                      <a:endParaRPr lang="en-US" dirty="0"/>
                    </a:p>
                  </a:txBody>
                  <a:tcPr marL="82321" marR="82321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605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82321" marR="82321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 marL="82321" marR="8232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 marL="82321" marR="82321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2017</a:t>
                      </a:r>
                      <a:endParaRPr lang="en-US" dirty="0"/>
                    </a:p>
                  </a:txBody>
                  <a:tcPr marL="82321" marR="82321"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2018</a:t>
                      </a:r>
                      <a:endParaRPr lang="en-US" dirty="0"/>
                    </a:p>
                  </a:txBody>
                  <a:tcPr marL="82321" marR="82321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2019</a:t>
                      </a:r>
                      <a:endParaRPr lang="en-US" dirty="0"/>
                    </a:p>
                  </a:txBody>
                  <a:tcPr marL="82321" marR="82321"/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Funding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58272">
                <a:tc>
                  <a:txBody>
                    <a:bodyPr/>
                    <a:lstStyle/>
                    <a:p>
                      <a:r>
                        <a:rPr lang="en-US" dirty="0" smtClean="0"/>
                        <a:t>25%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7F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/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solidFill>
                      <a:srgbClr val="DAE6F6"/>
                    </a:solidFill>
                  </a:tcPr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82321" marR="82321"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82321" marR="8232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marL="82321" marR="8232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6E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Funding</a:t>
                      </a:r>
                      <a:endParaRPr lang="en-US" dirty="0"/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Funding</a:t>
                      </a:r>
                      <a:endParaRPr lang="en-US" dirty="0"/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/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82321" marR="82321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82321" marR="82321"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82321" marR="82321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Funding</a:t>
                      </a:r>
                      <a:endParaRPr lang="en-US" dirty="0"/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Funding</a:t>
                      </a:r>
                      <a:endParaRPr lang="en-US" dirty="0"/>
                    </a:p>
                  </a:txBody>
                  <a:tcPr marL="82321" marR="82321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solidFill>
                      <a:srgbClr val="DAE6F6"/>
                    </a:solidFill>
                  </a:tcPr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 Funding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82321" marR="82321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/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 Funding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marL="82321" marR="82321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 Funding</a:t>
                      </a:r>
                    </a:p>
                  </a:txBody>
                  <a:tcPr marL="82321" marR="82321">
                    <a:solidFill>
                      <a:srgbClr val="DAE6F6"/>
                    </a:solidFill>
                  </a:tcPr>
                </a:tc>
              </a:tr>
              <a:tr h="456044"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r>
                        <a:rPr lang="en-US" baseline="0" dirty="0" smtClean="0"/>
                        <a:t>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6E7F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 marL="82321" marR="82321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marL="82321" marR="82321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No Funding</a:t>
                      </a:r>
                    </a:p>
                  </a:txBody>
                  <a:tcPr marL="82321" marR="82321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Increased cost for “legacy” service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E4452-6CF2-A44F-A5DC-54B30C495E8A}" type="datetime1">
              <a:rPr lang="en-US" smtClean="0"/>
              <a:t>3/19/17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1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VoIP</a:t>
            </a:r>
          </a:p>
          <a:p>
            <a:pPr lvl="1"/>
            <a:r>
              <a:rPr lang="en-US" dirty="0" smtClean="0"/>
              <a:t>Owned Solution</a:t>
            </a:r>
          </a:p>
          <a:p>
            <a:pPr lvl="2"/>
            <a:r>
              <a:rPr lang="en-US" dirty="0" smtClean="0"/>
              <a:t>SIP/Trunk and/or PRI</a:t>
            </a:r>
          </a:p>
          <a:p>
            <a:pPr lvl="1"/>
            <a:r>
              <a:rPr lang="en-US" dirty="0" smtClean="0"/>
              <a:t>Hosted</a:t>
            </a:r>
          </a:p>
          <a:p>
            <a:pPr lvl="1"/>
            <a:r>
              <a:rPr lang="en-US" dirty="0" smtClean="0"/>
              <a:t>Microsoft Link or Google Voice</a:t>
            </a:r>
          </a:p>
          <a:p>
            <a:pPr marL="301943" lvl="1" indent="0">
              <a:buNone/>
            </a:pPr>
            <a:endParaRPr lang="en-US" dirty="0" smtClean="0"/>
          </a:p>
          <a:p>
            <a:pPr lvl="1"/>
            <a:r>
              <a:rPr lang="en-US" dirty="0" smtClean="0">
                <a:hlinkClick r:id="rId2" action="ppaction://hlinkfile"/>
              </a:rPr>
              <a:t>Items to Think About When Considering VoIP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901A-522C-C34C-A8D5-ECB098AB181B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Traditional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439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$20M in 2016</a:t>
            </a:r>
          </a:p>
          <a:p>
            <a:r>
              <a:rPr lang="en-US" dirty="0" smtClean="0"/>
              <a:t>Content Filtering </a:t>
            </a:r>
            <a:r>
              <a:rPr lang="en-US" dirty="0"/>
              <a:t>and </a:t>
            </a:r>
            <a:r>
              <a:rPr lang="en-US" dirty="0" smtClean="0"/>
              <a:t>Firewall</a:t>
            </a:r>
          </a:p>
          <a:p>
            <a:pPr lvl="1"/>
            <a:r>
              <a:rPr lang="en-US" dirty="0" smtClean="0"/>
              <a:t>Separate cost</a:t>
            </a:r>
          </a:p>
          <a:p>
            <a:pPr lvl="2"/>
            <a:r>
              <a:rPr lang="en-US" dirty="0" smtClean="0"/>
              <a:t>Request for funds from GA?</a:t>
            </a:r>
            <a:endParaRPr lang="en-US" dirty="0"/>
          </a:p>
          <a:p>
            <a:pPr lvl="2"/>
            <a:r>
              <a:rPr lang="en-US" dirty="0" smtClean="0"/>
              <a:t>Share costs with LEAs and Charters?</a:t>
            </a:r>
          </a:p>
          <a:p>
            <a:pPr lvl="2"/>
            <a:r>
              <a:rPr lang="en-US" dirty="0" smtClean="0"/>
              <a:t>Still under discussion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NCREN costs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D3B1-082C-6347-B43C-A1AB5965E00D}" type="datetime1">
              <a:rPr lang="en-US" smtClean="0"/>
              <a:t>3/19/17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66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$11M in 2016</a:t>
            </a:r>
          </a:p>
          <a:p>
            <a:pPr lvl="1"/>
            <a:r>
              <a:rPr lang="en-US" dirty="0" smtClean="0"/>
              <a:t>Share costs with LEAs and Charters?</a:t>
            </a:r>
          </a:p>
          <a:p>
            <a:pPr lvl="1"/>
            <a:r>
              <a:rPr lang="en-US" dirty="0" smtClean="0"/>
              <a:t>Still under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C6272-A411-134E-AC2E-CBF036ECEA18}" type="datetime1">
              <a:rPr lang="en-US" smtClean="0"/>
              <a:t>3/19/17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North Carolina Department of Public Instruction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 Amounts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00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9405</TotalTime>
  <Words>1184</Words>
  <Application>Microsoft Macintosh PowerPoint</Application>
  <PresentationFormat>On-screen Show (4:3)</PresentationFormat>
  <Paragraphs>289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Waveform</vt:lpstr>
      <vt:lpstr>SASBO Spring 2017</vt:lpstr>
      <vt:lpstr>North Carolina Commitments</vt:lpstr>
      <vt:lpstr>South Carolina Commitments</vt:lpstr>
      <vt:lpstr>Tennessee Commitments</vt:lpstr>
      <vt:lpstr>Virginia Commitments</vt:lpstr>
      <vt:lpstr>Increased cost for “legacy” service</vt:lpstr>
      <vt:lpstr>Alternatives to Traditional Voice</vt:lpstr>
      <vt:lpstr>NCREN costs</vt:lpstr>
      <vt:lpstr>WAN Amounts</vt:lpstr>
      <vt:lpstr>Alternative to Lit Fiber?</vt:lpstr>
      <vt:lpstr>Alternatives to Lit Fiber?</vt:lpstr>
      <vt:lpstr>WiFi in your classrooms!</vt:lpstr>
      <vt:lpstr>PRC 073 and PRC 036</vt:lpstr>
      <vt:lpstr>The E-rate Process</vt:lpstr>
      <vt:lpstr>E-rate Process</vt:lpstr>
      <vt:lpstr>Competitive Bidding</vt:lpstr>
      <vt:lpstr>Competitive Bidding</vt:lpstr>
      <vt:lpstr>File Along With Me</vt:lpstr>
      <vt:lpstr>Payments</vt:lpstr>
      <vt:lpstr>Service Provider Invoicing</vt:lpstr>
      <vt:lpstr>Direct Deposit for BEAR</vt:lpstr>
      <vt:lpstr>Data Needed</vt:lpstr>
      <vt:lpstr>Follow Up Documentation</vt:lpstr>
      <vt:lpstr>Audits</vt:lpstr>
      <vt:lpstr>From USAC Audit Division Staff</vt:lpstr>
      <vt:lpstr>Reading the FCC Tea Leaves</vt:lpstr>
      <vt:lpstr>The Modernization Orders</vt:lpstr>
      <vt:lpstr>Modernization Report</vt:lpstr>
      <vt:lpstr>Infrastructure Requests</vt:lpstr>
      <vt:lpstr>Voice?</vt:lpstr>
      <vt:lpstr>Data Sources</vt:lpstr>
      <vt:lpstr>Data Sources</vt:lpstr>
      <vt:lpstr>Other Tools </vt:lpstr>
      <vt:lpstr>Compare and Connect Tool</vt:lpstr>
      <vt:lpstr>School Connectivity Contacts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NCASBO</dc:title>
  <dc:creator>Jeannene Hurley</dc:creator>
  <cp:lastModifiedBy>Jeannene Hurley</cp:lastModifiedBy>
  <cp:revision>67</cp:revision>
  <dcterms:created xsi:type="dcterms:W3CDTF">2015-07-21T12:51:19Z</dcterms:created>
  <dcterms:modified xsi:type="dcterms:W3CDTF">2017-03-19T20:32:20Z</dcterms:modified>
</cp:coreProperties>
</file>