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19"/>
  </p:notesMasterIdLst>
  <p:handoutMasterIdLst>
    <p:handoutMasterId r:id="rId20"/>
  </p:handoutMasterIdLst>
  <p:sldIdLst>
    <p:sldId id="256" r:id="rId2"/>
    <p:sldId id="275" r:id="rId3"/>
    <p:sldId id="257" r:id="rId4"/>
    <p:sldId id="258" r:id="rId5"/>
    <p:sldId id="270" r:id="rId6"/>
    <p:sldId id="271" r:id="rId7"/>
    <p:sldId id="272" r:id="rId8"/>
    <p:sldId id="261" r:id="rId9"/>
    <p:sldId id="274" r:id="rId10"/>
    <p:sldId id="276" r:id="rId11"/>
    <p:sldId id="259" r:id="rId12"/>
    <p:sldId id="277" r:id="rId13"/>
    <p:sldId id="278" r:id="rId14"/>
    <p:sldId id="279" r:id="rId15"/>
    <p:sldId id="281" r:id="rId16"/>
    <p:sldId id="280" r:id="rId17"/>
    <p:sldId id="268"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44"/>
      </p:cViewPr>
      <p:guideLst/>
    </p:cSldViewPr>
  </p:slideViewPr>
  <p:notesTextViewPr>
    <p:cViewPr>
      <p:scale>
        <a:sx n="3" d="2"/>
        <a:sy n="3" d="2"/>
      </p:scale>
      <p:origin x="0" y="0"/>
    </p:cViewPr>
  </p:notesTextViewPr>
  <p:notesViewPr>
    <p:cSldViewPr snapToGrid="0">
      <p:cViewPr varScale="1">
        <p:scale>
          <a:sx n="91" d="100"/>
          <a:sy n="91" d="100"/>
        </p:scale>
        <p:origin x="37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27FDAEB-47F1-4343-9E9B-342B51197D0C}" type="datetimeFigureOut">
              <a:rPr lang="en-US" smtClean="0"/>
              <a:t>4/9/2021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77CF3D5-CEC4-4103-92D1-F763B79B6407}" type="slidenum">
              <a:rPr lang="en-US" smtClean="0"/>
              <a:t>‹#›</a:t>
            </a:fld>
            <a:endParaRPr lang="en-US"/>
          </a:p>
        </p:txBody>
      </p:sp>
    </p:spTree>
    <p:extLst>
      <p:ext uri="{BB962C8B-B14F-4D97-AF65-F5344CB8AC3E}">
        <p14:creationId xmlns:p14="http://schemas.microsoft.com/office/powerpoint/2010/main" val="773545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15898CCC-B22E-4A03-9E95-F2C1B1D6F39B}" type="datetimeFigureOut">
              <a:rPr lang="en-US" smtClean="0"/>
              <a:t>4/9/2021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672DEC1-2046-4082-BF58-DE6DC033502B}" type="slidenum">
              <a:rPr lang="en-US" smtClean="0"/>
              <a:t>‹#›</a:t>
            </a:fld>
            <a:endParaRPr lang="en-US"/>
          </a:p>
        </p:txBody>
      </p:sp>
    </p:spTree>
    <p:extLst>
      <p:ext uri="{BB962C8B-B14F-4D97-AF65-F5344CB8AC3E}">
        <p14:creationId xmlns:p14="http://schemas.microsoft.com/office/powerpoint/2010/main" val="401629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2DEC1-2046-4082-BF58-DE6DC033502B}" type="slidenum">
              <a:rPr lang="en-US" smtClean="0"/>
              <a:t>1</a:t>
            </a:fld>
            <a:endParaRPr lang="en-US"/>
          </a:p>
        </p:txBody>
      </p:sp>
    </p:spTree>
    <p:extLst>
      <p:ext uri="{BB962C8B-B14F-4D97-AF65-F5344CB8AC3E}">
        <p14:creationId xmlns:p14="http://schemas.microsoft.com/office/powerpoint/2010/main" val="206807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9095C5-11F7-4709-A2B2-4F220CF9B26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356803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095C5-11F7-4709-A2B2-4F220CF9B26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162640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095C5-11F7-4709-A2B2-4F220CF9B26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DA99D-52F3-47DD-98EA-F84A046CE3E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278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99095C5-11F7-4709-A2B2-4F220CF9B26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21422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99095C5-11F7-4709-A2B2-4F220CF9B26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DA99D-52F3-47DD-98EA-F84A046CE3E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893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99095C5-11F7-4709-A2B2-4F220CF9B26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441586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9095C5-11F7-4709-A2B2-4F220CF9B26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106510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9095C5-11F7-4709-A2B2-4F220CF9B26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393910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9095C5-11F7-4709-A2B2-4F220CF9B26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108025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095C5-11F7-4709-A2B2-4F220CF9B26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78460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9095C5-11F7-4709-A2B2-4F220CF9B26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396736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9095C5-11F7-4709-A2B2-4F220CF9B267}"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219485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9095C5-11F7-4709-A2B2-4F220CF9B267}"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56117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095C5-11F7-4709-A2B2-4F220CF9B267}"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152730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095C5-11F7-4709-A2B2-4F220CF9B26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298066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095C5-11F7-4709-A2B2-4F220CF9B26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49DA99D-52F3-47DD-98EA-F84A046CE3E6}" type="slidenum">
              <a:rPr lang="en-US" smtClean="0"/>
              <a:t>‹#›</a:t>
            </a:fld>
            <a:endParaRPr lang="en-US"/>
          </a:p>
        </p:txBody>
      </p:sp>
    </p:spTree>
    <p:extLst>
      <p:ext uri="{BB962C8B-B14F-4D97-AF65-F5344CB8AC3E}">
        <p14:creationId xmlns:p14="http://schemas.microsoft.com/office/powerpoint/2010/main" val="179875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9095C5-11F7-4709-A2B2-4F220CF9B267}" type="datetimeFigureOut">
              <a:rPr lang="en-US" smtClean="0"/>
              <a:t>4/9/2021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49DA99D-52F3-47DD-98EA-F84A046CE3E6}" type="slidenum">
              <a:rPr lang="en-US" smtClean="0"/>
              <a:t>‹#›</a:t>
            </a:fld>
            <a:endParaRPr lang="en-US"/>
          </a:p>
        </p:txBody>
      </p:sp>
    </p:spTree>
    <p:extLst>
      <p:ext uri="{BB962C8B-B14F-4D97-AF65-F5344CB8AC3E}">
        <p14:creationId xmlns:p14="http://schemas.microsoft.com/office/powerpoint/2010/main" val="406512520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3761" y="1581666"/>
            <a:ext cx="7316576" cy="2298353"/>
          </a:xfrm>
        </p:spPr>
        <p:txBody>
          <a:bodyPr>
            <a:normAutofit fontScale="90000"/>
          </a:bodyPr>
          <a:lstStyle/>
          <a:p>
            <a:pPr algn="ctr"/>
            <a:r>
              <a:rPr lang="en-US" sz="5000" dirty="0" smtClean="0"/>
              <a:t>Emotional </a:t>
            </a:r>
            <a:br>
              <a:rPr lang="en-US" sz="5000" dirty="0" smtClean="0"/>
            </a:br>
            <a:r>
              <a:rPr lang="en-US" sz="5000" dirty="0" smtClean="0"/>
              <a:t>Leadership Dilemmas</a:t>
            </a:r>
            <a:br>
              <a:rPr lang="en-US" sz="5000" dirty="0" smtClean="0"/>
            </a:br>
            <a:endParaRPr lang="en-US" sz="5000" dirty="0"/>
          </a:p>
        </p:txBody>
      </p:sp>
      <p:sp>
        <p:nvSpPr>
          <p:cNvPr id="3" name="Subtitle 2"/>
          <p:cNvSpPr>
            <a:spLocks noGrp="1"/>
          </p:cNvSpPr>
          <p:nvPr>
            <p:ph type="subTitle" idx="1"/>
          </p:nvPr>
        </p:nvSpPr>
        <p:spPr>
          <a:xfrm>
            <a:off x="4583145" y="4473989"/>
            <a:ext cx="6815669" cy="1320802"/>
          </a:xfrm>
        </p:spPr>
        <p:txBody>
          <a:bodyPr>
            <a:normAutofit/>
          </a:bodyPr>
          <a:lstStyle/>
          <a:p>
            <a:pPr algn="r"/>
            <a:r>
              <a:rPr lang="en-US" sz="3000" dirty="0" smtClean="0"/>
              <a:t>S</a:t>
            </a:r>
            <a:r>
              <a:rPr lang="en-US" sz="3000" dirty="0" smtClean="0"/>
              <a:t>ASBO </a:t>
            </a:r>
            <a:r>
              <a:rPr lang="en-US" sz="3000" dirty="0" smtClean="0"/>
              <a:t>Spring Conference </a:t>
            </a:r>
          </a:p>
          <a:p>
            <a:pPr algn="r"/>
            <a:r>
              <a:rPr lang="en-US" sz="3000" dirty="0" smtClean="0"/>
              <a:t>April </a:t>
            </a:r>
            <a:r>
              <a:rPr lang="en-US" sz="3000" dirty="0" smtClean="0"/>
              <a:t>2021</a:t>
            </a:r>
            <a:endParaRPr lang="en-US" sz="3000" dirty="0"/>
          </a:p>
        </p:txBody>
      </p:sp>
    </p:spTree>
    <p:extLst>
      <p:ext uri="{BB962C8B-B14F-4D97-AF65-F5344CB8AC3E}">
        <p14:creationId xmlns:p14="http://schemas.microsoft.com/office/powerpoint/2010/main" val="2060247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618" y="647556"/>
            <a:ext cx="5644490" cy="1280890"/>
          </a:xfrm>
        </p:spPr>
        <p:txBody>
          <a:bodyPr/>
          <a:lstStyle/>
          <a:p>
            <a:r>
              <a:rPr lang="en-US" dirty="0" smtClean="0"/>
              <a:t>Emotional Leadership</a:t>
            </a:r>
            <a:endParaRPr lang="en-US" dirty="0"/>
          </a:p>
        </p:txBody>
      </p:sp>
      <p:sp>
        <p:nvSpPr>
          <p:cNvPr id="3" name="Content Placeholder 2"/>
          <p:cNvSpPr>
            <a:spLocks noGrp="1"/>
          </p:cNvSpPr>
          <p:nvPr>
            <p:ph idx="1"/>
          </p:nvPr>
        </p:nvSpPr>
        <p:spPr/>
        <p:txBody>
          <a:bodyPr/>
          <a:lstStyle/>
          <a:p>
            <a:r>
              <a:rPr lang="en-US" dirty="0" smtClean="0"/>
              <a:t>There is a correlation between positive emotion and successful leadership.</a:t>
            </a:r>
          </a:p>
          <a:p>
            <a:r>
              <a:rPr lang="en-US" dirty="0" smtClean="0"/>
              <a:t>Emotional intelligence contributes to effective leadership</a:t>
            </a:r>
          </a:p>
          <a:p>
            <a:r>
              <a:rPr lang="en-US" dirty="0" smtClean="0"/>
              <a:t>Leaders transmit their moods to other team members through mechanisms of emotion.</a:t>
            </a:r>
          </a:p>
          <a:p>
            <a:pPr marL="0" indent="0">
              <a:buNone/>
            </a:pPr>
            <a:endParaRPr lang="en-US" dirty="0"/>
          </a:p>
        </p:txBody>
      </p:sp>
      <p:pic>
        <p:nvPicPr>
          <p:cNvPr id="1026" name="Picture 2" descr="Image result for negative l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646" y="3845169"/>
            <a:ext cx="3798277" cy="26126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amwork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462" y="3649785"/>
            <a:ext cx="4666150" cy="293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50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428" y="471786"/>
            <a:ext cx="9601196" cy="1526289"/>
          </a:xfrm>
        </p:spPr>
        <p:txBody>
          <a:bodyPr>
            <a:normAutofit fontScale="90000"/>
          </a:bodyPr>
          <a:lstStyle/>
          <a:p>
            <a:pPr algn="ctr"/>
            <a:r>
              <a:rPr lang="en-US" sz="6600" b="1" dirty="0" smtClean="0"/>
              <a:t>So, you want to……</a:t>
            </a:r>
            <a:r>
              <a:rPr lang="en-US" b="1" dirty="0" smtClean="0"/>
              <a:t/>
            </a:r>
            <a:br>
              <a:rPr lang="en-US" b="1" dirty="0" smtClean="0"/>
            </a:br>
            <a:endParaRPr lang="en-US" b="1" dirty="0"/>
          </a:p>
        </p:txBody>
      </p:sp>
      <p:pic>
        <p:nvPicPr>
          <p:cNvPr id="1026" name="Picture 2" descr="https://www.ascendantrecruitment.co.uk/blog/wp-content/uploads/2016/06/Good-lead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87077" y="1860061"/>
            <a:ext cx="7143261" cy="416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8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4647" y="789354"/>
            <a:ext cx="6604000" cy="707886"/>
          </a:xfrm>
          <a:prstGeom prst="rect">
            <a:avLst/>
          </a:prstGeom>
          <a:noFill/>
        </p:spPr>
        <p:txBody>
          <a:bodyPr wrap="square" rtlCol="0">
            <a:spAutoFit/>
          </a:bodyPr>
          <a:lstStyle/>
          <a:p>
            <a:pPr algn="ctr"/>
            <a:r>
              <a:rPr lang="en-US" sz="4000" b="1" dirty="0" smtClean="0"/>
              <a:t>What’s Your Emotions?</a:t>
            </a:r>
            <a:endParaRPr lang="en-US" sz="4000" b="1" dirty="0"/>
          </a:p>
        </p:txBody>
      </p:sp>
      <p:sp>
        <p:nvSpPr>
          <p:cNvPr id="3" name="TextBox 2"/>
          <p:cNvSpPr txBox="1"/>
          <p:nvPr/>
        </p:nvSpPr>
        <p:spPr>
          <a:xfrm>
            <a:off x="3720123" y="1875692"/>
            <a:ext cx="6658707" cy="3970318"/>
          </a:xfrm>
          <a:prstGeom prst="rect">
            <a:avLst/>
          </a:prstGeom>
          <a:noFill/>
        </p:spPr>
        <p:txBody>
          <a:bodyPr wrap="square" rtlCol="0">
            <a:spAutoFit/>
          </a:bodyPr>
          <a:lstStyle/>
          <a:p>
            <a:r>
              <a:rPr lang="en-US" dirty="0" smtClean="0"/>
              <a:t>You are the Superintendent of a school system. Allegations were made to a local media outlet by a former budgeting director of a school board that stated that the district’s current $20 Million Dollar shortfall was caused by irregular accounting that included numerous acts of mismanagement by the administration. The current budgeting director responds to this allegation by stating that the $20 Million Dollar shortfall was due to a journal entry that was posted which reduced the school board’s financial position. The reasoning for the journal voucher was to remove the revenue and expenses from one funding source to another. The public is demanding an explanation of the $20 Million Dollar accounting error. How do you respond? What are your emotions?</a:t>
            </a:r>
            <a:endParaRPr lang="en-US" dirty="0"/>
          </a:p>
        </p:txBody>
      </p:sp>
      <p:pic>
        <p:nvPicPr>
          <p:cNvPr id="1026" name="Picture 2" descr="Image result for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1718" y="320432"/>
            <a:ext cx="1752114" cy="1698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797" y="4743938"/>
            <a:ext cx="1734282" cy="17342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816" y="4829908"/>
            <a:ext cx="1742832" cy="16483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moj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4118" y="351691"/>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8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4647" y="789354"/>
            <a:ext cx="6604000" cy="707886"/>
          </a:xfrm>
          <a:prstGeom prst="rect">
            <a:avLst/>
          </a:prstGeom>
          <a:noFill/>
        </p:spPr>
        <p:txBody>
          <a:bodyPr wrap="square" rtlCol="0">
            <a:spAutoFit/>
          </a:bodyPr>
          <a:lstStyle/>
          <a:p>
            <a:pPr algn="ctr"/>
            <a:r>
              <a:rPr lang="en-US" sz="4000" b="1" dirty="0" smtClean="0"/>
              <a:t>What’s Your Emotions?</a:t>
            </a:r>
            <a:endParaRPr lang="en-US" sz="4000" b="1" dirty="0"/>
          </a:p>
        </p:txBody>
      </p:sp>
      <p:sp>
        <p:nvSpPr>
          <p:cNvPr id="3" name="TextBox 2"/>
          <p:cNvSpPr txBox="1"/>
          <p:nvPr/>
        </p:nvSpPr>
        <p:spPr>
          <a:xfrm>
            <a:off x="3720123" y="1875692"/>
            <a:ext cx="6658707" cy="2031325"/>
          </a:xfrm>
          <a:prstGeom prst="rect">
            <a:avLst/>
          </a:prstGeom>
          <a:noFill/>
        </p:spPr>
        <p:txBody>
          <a:bodyPr wrap="square" rtlCol="0">
            <a:spAutoFit/>
          </a:bodyPr>
          <a:lstStyle/>
          <a:p>
            <a:r>
              <a:rPr lang="en-US" dirty="0" smtClean="0"/>
              <a:t>You are a Principal of a High School Your school bookkeeper of 25 years, who is single and a mother of 2 disabled children and is a recent cancer survivor, is being investigated by  the FBI for stealing over $95,000 from the school within the last 5 years to pay her personal bills and medical expenses. How do you respond? What are your emotions?</a:t>
            </a:r>
            <a:endParaRPr lang="en-US" dirty="0"/>
          </a:p>
        </p:txBody>
      </p:sp>
      <p:pic>
        <p:nvPicPr>
          <p:cNvPr id="2050" name="Picture 2" descr="Image result for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5298" y="-148679"/>
            <a:ext cx="2264996" cy="22649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477" y="3673231"/>
            <a:ext cx="3612905" cy="29681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985" y="132862"/>
            <a:ext cx="1891508" cy="181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1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413" y="2829170"/>
            <a:ext cx="3820746" cy="3820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4647" y="789354"/>
            <a:ext cx="6604000" cy="707886"/>
          </a:xfrm>
          <a:prstGeom prst="rect">
            <a:avLst/>
          </a:prstGeom>
          <a:noFill/>
        </p:spPr>
        <p:txBody>
          <a:bodyPr wrap="square" rtlCol="0">
            <a:spAutoFit/>
          </a:bodyPr>
          <a:lstStyle/>
          <a:p>
            <a:pPr algn="ctr"/>
            <a:r>
              <a:rPr lang="en-US" sz="4000" b="1" dirty="0" smtClean="0"/>
              <a:t>What’s Your Emotions?</a:t>
            </a:r>
            <a:endParaRPr lang="en-US" sz="4000" b="1" dirty="0"/>
          </a:p>
        </p:txBody>
      </p:sp>
      <p:sp>
        <p:nvSpPr>
          <p:cNvPr id="3" name="TextBox 2"/>
          <p:cNvSpPr txBox="1"/>
          <p:nvPr/>
        </p:nvSpPr>
        <p:spPr>
          <a:xfrm>
            <a:off x="3720123" y="1875692"/>
            <a:ext cx="6658707" cy="1477328"/>
          </a:xfrm>
          <a:prstGeom prst="rect">
            <a:avLst/>
          </a:prstGeom>
          <a:noFill/>
        </p:spPr>
        <p:txBody>
          <a:bodyPr wrap="square" rtlCol="0">
            <a:spAutoFit/>
          </a:bodyPr>
          <a:lstStyle/>
          <a:p>
            <a:pPr lvl="0"/>
            <a:r>
              <a:rPr lang="en-US"/>
              <a:t>You are the Chief Financial Officer of the school district and the Superintendent takes school board property (i.e. horse trailer purchased from agriculture fund) to his place of residence. How do you respond? What are your emotions?</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497" y="4126522"/>
            <a:ext cx="2043349" cy="20433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mo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364" y="3613820"/>
            <a:ext cx="2836851" cy="303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28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0247" y="781539"/>
            <a:ext cx="6604000" cy="707886"/>
          </a:xfrm>
          <a:prstGeom prst="rect">
            <a:avLst/>
          </a:prstGeom>
          <a:noFill/>
        </p:spPr>
        <p:txBody>
          <a:bodyPr wrap="square" rtlCol="0">
            <a:spAutoFit/>
          </a:bodyPr>
          <a:lstStyle/>
          <a:p>
            <a:pPr algn="ctr"/>
            <a:r>
              <a:rPr lang="en-US" sz="4000" b="1" dirty="0" smtClean="0"/>
              <a:t>What’s Your Emotions?</a:t>
            </a:r>
            <a:endParaRPr lang="en-US" sz="4000" b="1" dirty="0"/>
          </a:p>
        </p:txBody>
      </p:sp>
      <p:sp>
        <p:nvSpPr>
          <p:cNvPr id="3" name="TextBox 2"/>
          <p:cNvSpPr txBox="1"/>
          <p:nvPr/>
        </p:nvSpPr>
        <p:spPr>
          <a:xfrm>
            <a:off x="2790092" y="1891323"/>
            <a:ext cx="6658707" cy="3139321"/>
          </a:xfrm>
          <a:prstGeom prst="rect">
            <a:avLst/>
          </a:prstGeom>
          <a:noFill/>
        </p:spPr>
        <p:txBody>
          <a:bodyPr wrap="square" rtlCol="0">
            <a:spAutoFit/>
          </a:bodyPr>
          <a:lstStyle/>
          <a:p>
            <a:pPr lvl="0"/>
            <a:r>
              <a:rPr lang="en-US" dirty="0"/>
              <a:t>You are the grants accountant. It is May and one of the grants is not approved in EGMS so you haven’t been able to request reimbursement all year long. However, employees are being paid, along with their benefits, and the program director has approved expenses that have been paid through accounts payable. You are informed that the grant has not been approved due to unallowable items included in the budget. Once the budget is revised, items that have been paid for is no longer included in the budget. What is your response? What are your emotions?</a:t>
            </a:r>
          </a:p>
        </p:txBody>
      </p:sp>
      <p:pic>
        <p:nvPicPr>
          <p:cNvPr id="5122" name="Picture 2" descr="Image result for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8647" y="92752"/>
            <a:ext cx="2159354" cy="21420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8063" y="2338661"/>
            <a:ext cx="2123476" cy="18995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5578" y="4525106"/>
            <a:ext cx="2146422" cy="214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0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767" y="4360985"/>
            <a:ext cx="2557047" cy="2267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4647" y="789354"/>
            <a:ext cx="6604000" cy="707886"/>
          </a:xfrm>
          <a:prstGeom prst="rect">
            <a:avLst/>
          </a:prstGeom>
          <a:noFill/>
        </p:spPr>
        <p:txBody>
          <a:bodyPr wrap="square" rtlCol="0">
            <a:spAutoFit/>
          </a:bodyPr>
          <a:lstStyle/>
          <a:p>
            <a:pPr algn="ctr"/>
            <a:r>
              <a:rPr lang="en-US" sz="4000" b="1" dirty="0" smtClean="0"/>
              <a:t>What’s Your Emotions?</a:t>
            </a:r>
            <a:endParaRPr lang="en-US" sz="4000" b="1" dirty="0"/>
          </a:p>
        </p:txBody>
      </p:sp>
      <p:sp>
        <p:nvSpPr>
          <p:cNvPr id="3" name="TextBox 2"/>
          <p:cNvSpPr txBox="1"/>
          <p:nvPr/>
        </p:nvSpPr>
        <p:spPr>
          <a:xfrm>
            <a:off x="3720123" y="1875692"/>
            <a:ext cx="6658707" cy="2862322"/>
          </a:xfrm>
          <a:prstGeom prst="rect">
            <a:avLst/>
          </a:prstGeom>
          <a:noFill/>
        </p:spPr>
        <p:txBody>
          <a:bodyPr wrap="square" rtlCol="0">
            <a:spAutoFit/>
          </a:bodyPr>
          <a:lstStyle/>
          <a:p>
            <a:pPr lvl="0"/>
            <a:r>
              <a:rPr lang="en-US" dirty="0"/>
              <a:t>You are the </a:t>
            </a:r>
            <a:r>
              <a:rPr lang="en-US" dirty="0" smtClean="0"/>
              <a:t>Accounts </a:t>
            </a:r>
            <a:r>
              <a:rPr lang="en-US" dirty="0"/>
              <a:t>P</a:t>
            </a:r>
            <a:r>
              <a:rPr lang="en-US" dirty="0" smtClean="0"/>
              <a:t>ayable </a:t>
            </a:r>
            <a:r>
              <a:rPr lang="en-US" dirty="0"/>
              <a:t>C</a:t>
            </a:r>
            <a:r>
              <a:rPr lang="en-US" dirty="0" smtClean="0"/>
              <a:t>lerk </a:t>
            </a:r>
            <a:r>
              <a:rPr lang="en-US" dirty="0"/>
              <a:t>and </a:t>
            </a:r>
            <a:r>
              <a:rPr lang="en-US" dirty="0" smtClean="0"/>
              <a:t>it </a:t>
            </a:r>
            <a:r>
              <a:rPr lang="en-US" dirty="0"/>
              <a:t>is crunch time for the upcoming accounts payable check run and bills need to be paid in order for the G</a:t>
            </a:r>
            <a:r>
              <a:rPr lang="en-US" dirty="0" smtClean="0"/>
              <a:t>rants Accountant </a:t>
            </a:r>
            <a:r>
              <a:rPr lang="en-US" dirty="0"/>
              <a:t>to properly request reimbursement from the </a:t>
            </a:r>
            <a:r>
              <a:rPr lang="en-US" dirty="0" smtClean="0"/>
              <a:t>state. </a:t>
            </a:r>
            <a:r>
              <a:rPr lang="en-US" dirty="0"/>
              <a:t>The external auditors are in your office and are also requesting for you to pull about 20 checks for them. However, your supervisor has made it clear that your checks must be issued today </a:t>
            </a:r>
            <a:r>
              <a:rPr lang="en-US" dirty="0" smtClean="0"/>
              <a:t>but </a:t>
            </a:r>
            <a:r>
              <a:rPr lang="en-US" dirty="0"/>
              <a:t>we do not keep auditors waiting as they are billing us by the hour. How do you prioritize? What are your emotions?</a:t>
            </a:r>
          </a:p>
        </p:txBody>
      </p:sp>
      <p:pic>
        <p:nvPicPr>
          <p:cNvPr id="4100"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775" r="2473" b="13824"/>
          <a:stretch/>
        </p:blipFill>
        <p:spPr bwMode="auto">
          <a:xfrm>
            <a:off x="4282831" y="4738014"/>
            <a:ext cx="3293781" cy="16472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846" y="4633774"/>
            <a:ext cx="2344616" cy="20467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35" y="277167"/>
            <a:ext cx="2389310" cy="244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1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925" y="512432"/>
            <a:ext cx="5228012" cy="899273"/>
          </a:xfrm>
        </p:spPr>
        <p:txBody>
          <a:bodyPr/>
          <a:lstStyle/>
          <a:p>
            <a:r>
              <a:rPr lang="en-US" dirty="0" smtClean="0"/>
              <a:t>Questions/Comments</a:t>
            </a:r>
            <a:endParaRPr lang="en-US" dirty="0"/>
          </a:p>
        </p:txBody>
      </p:sp>
      <p:pic>
        <p:nvPicPr>
          <p:cNvPr id="3078" name="Picture 6" descr="Quotes on images about leadershi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819941" y="1688123"/>
            <a:ext cx="5636676" cy="394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5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leaders vs mana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140" y="2790093"/>
            <a:ext cx="6228860" cy="3524372"/>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4646" y="578338"/>
            <a:ext cx="6760308" cy="1815882"/>
          </a:xfrm>
          <a:prstGeom prst="rect">
            <a:avLst/>
          </a:prstGeom>
          <a:noFill/>
        </p:spPr>
        <p:txBody>
          <a:bodyPr wrap="square" rtlCol="0">
            <a:spAutoFit/>
          </a:bodyPr>
          <a:lstStyle/>
          <a:p>
            <a:pPr algn="ctr"/>
            <a:r>
              <a:rPr lang="en-US" sz="2800" dirty="0" smtClean="0">
                <a:latin typeface="Baskerville Old Face" panose="02020602080505020303" pitchFamily="18" charset="0"/>
              </a:rPr>
              <a:t>Are you a Leader?</a:t>
            </a:r>
          </a:p>
          <a:p>
            <a:pPr algn="ctr"/>
            <a:r>
              <a:rPr lang="en-US" sz="2800" dirty="0" smtClean="0">
                <a:latin typeface="Baskerville Old Face" panose="02020602080505020303" pitchFamily="18" charset="0"/>
              </a:rPr>
              <a:t>Are you a Manager?</a:t>
            </a:r>
          </a:p>
          <a:p>
            <a:pPr algn="ctr"/>
            <a:r>
              <a:rPr lang="en-US" sz="2800" dirty="0" smtClean="0">
                <a:latin typeface="Baskerville Old Face" panose="02020602080505020303" pitchFamily="18" charset="0"/>
              </a:rPr>
              <a:t>Are you both? Are you none?</a:t>
            </a:r>
          </a:p>
          <a:p>
            <a:pPr algn="ctr"/>
            <a:r>
              <a:rPr lang="en-US" sz="2800" dirty="0" smtClean="0">
                <a:latin typeface="Baskerville Old Face" panose="02020602080505020303" pitchFamily="18" charset="0"/>
              </a:rPr>
              <a:t>What is your role?</a:t>
            </a:r>
            <a:endParaRPr lang="en-US" sz="2800" dirty="0">
              <a:latin typeface="Baskerville Old Face" panose="02020602080505020303" pitchFamily="18" charset="0"/>
            </a:endParaRPr>
          </a:p>
        </p:txBody>
      </p:sp>
    </p:spTree>
    <p:extLst>
      <p:ext uri="{BB962C8B-B14F-4D97-AF65-F5344CB8AC3E}">
        <p14:creationId xmlns:p14="http://schemas.microsoft.com/office/powerpoint/2010/main" val="39470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633" y="616294"/>
            <a:ext cx="6464284" cy="1280890"/>
          </a:xfrm>
        </p:spPr>
        <p:txBody>
          <a:bodyPr/>
          <a:lstStyle/>
          <a:p>
            <a:r>
              <a:rPr lang="en-US" b="1" dirty="0" smtClean="0"/>
              <a:t>Leaders vs. Managers</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600" dirty="0" smtClean="0"/>
              <a:t>What does it mean to be a leader?</a:t>
            </a:r>
          </a:p>
          <a:p>
            <a:pPr marL="0" indent="0" algn="ctr">
              <a:buNone/>
            </a:pPr>
            <a:r>
              <a:rPr lang="en-US" sz="3600" dirty="0" smtClean="0"/>
              <a:t>How is a manager effective?</a:t>
            </a:r>
          </a:p>
          <a:p>
            <a:pPr marL="0" indent="0" algn="ctr">
              <a:buNone/>
            </a:pPr>
            <a:r>
              <a:rPr lang="en-US" sz="3600" dirty="0" smtClean="0"/>
              <a:t>Where does leadership and management meet?</a:t>
            </a:r>
          </a:p>
        </p:txBody>
      </p:sp>
    </p:spTree>
    <p:extLst>
      <p:ext uri="{BB962C8B-B14F-4D97-AF65-F5344CB8AC3E}">
        <p14:creationId xmlns:p14="http://schemas.microsoft.com/office/powerpoint/2010/main" val="3272810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What does it mean to be a leader?</a:t>
            </a:r>
            <a:endParaRPr lang="en-US" sz="3600" b="1" dirty="0"/>
          </a:p>
        </p:txBody>
      </p:sp>
      <p:sp>
        <p:nvSpPr>
          <p:cNvPr id="3" name="Content Placeholder 2"/>
          <p:cNvSpPr>
            <a:spLocks noGrp="1"/>
          </p:cNvSpPr>
          <p:nvPr>
            <p:ph idx="1"/>
          </p:nvPr>
        </p:nvSpPr>
        <p:spPr/>
        <p:txBody>
          <a:bodyPr>
            <a:normAutofit fontScale="92500" lnSpcReduction="10000"/>
          </a:bodyPr>
          <a:lstStyle/>
          <a:p>
            <a:r>
              <a:rPr lang="en-US" sz="3600" dirty="0" smtClean="0"/>
              <a:t>A person who leads as a guide.</a:t>
            </a:r>
          </a:p>
          <a:p>
            <a:r>
              <a:rPr lang="en-US" sz="3600" dirty="0" smtClean="0"/>
              <a:t>A person who has commanding authority or influence.</a:t>
            </a:r>
          </a:p>
          <a:p>
            <a:r>
              <a:rPr lang="en-US" sz="3600" dirty="0" smtClean="0"/>
              <a:t>Someone who can inspire others towards the achievement of goals.</a:t>
            </a:r>
          </a:p>
          <a:p>
            <a:r>
              <a:rPr lang="en-US" sz="3600" dirty="0" smtClean="0"/>
              <a:t>A person who strives to make the team more cohesive.</a:t>
            </a:r>
            <a:endParaRPr lang="en-US" sz="3600" dirty="0"/>
          </a:p>
        </p:txBody>
      </p:sp>
    </p:spTree>
    <p:extLst>
      <p:ext uri="{BB962C8B-B14F-4D97-AF65-F5344CB8AC3E}">
        <p14:creationId xmlns:p14="http://schemas.microsoft.com/office/powerpoint/2010/main" val="6075658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540" y="639741"/>
            <a:ext cx="7770275" cy="1280890"/>
          </a:xfrm>
        </p:spPr>
        <p:txBody>
          <a:bodyPr>
            <a:normAutofit/>
          </a:bodyPr>
          <a:lstStyle/>
          <a:p>
            <a:pPr algn="ctr"/>
            <a:r>
              <a:rPr lang="en-US" sz="3600" b="1" dirty="0" smtClean="0"/>
              <a:t>How is a manager effective?</a:t>
            </a:r>
            <a:endParaRPr lang="en-US" sz="3600" b="1" dirty="0"/>
          </a:p>
        </p:txBody>
      </p:sp>
      <p:sp>
        <p:nvSpPr>
          <p:cNvPr id="3" name="Content Placeholder 2"/>
          <p:cNvSpPr>
            <a:spLocks noGrp="1"/>
          </p:cNvSpPr>
          <p:nvPr>
            <p:ph idx="1"/>
          </p:nvPr>
        </p:nvSpPr>
        <p:spPr/>
        <p:txBody>
          <a:bodyPr>
            <a:normAutofit fontScale="92500" lnSpcReduction="20000"/>
          </a:bodyPr>
          <a:lstStyle/>
          <a:p>
            <a:r>
              <a:rPr lang="en-US" sz="3600" dirty="0" smtClean="0"/>
              <a:t>Assures day to day operations are in compliance with school board policy.</a:t>
            </a:r>
          </a:p>
          <a:p>
            <a:r>
              <a:rPr lang="en-US" sz="3600" dirty="0" smtClean="0"/>
              <a:t>Supervises personnel and activities in accordance with procedures.</a:t>
            </a:r>
          </a:p>
          <a:p>
            <a:r>
              <a:rPr lang="en-US" sz="3600" dirty="0" smtClean="0"/>
              <a:t>Achieves the purpose of their department.</a:t>
            </a:r>
          </a:p>
          <a:p>
            <a:r>
              <a:rPr lang="en-US" sz="3600" dirty="0" smtClean="0"/>
              <a:t>Accomplishes an immediate mission or task.</a:t>
            </a:r>
            <a:endParaRPr lang="en-US" sz="3600" dirty="0"/>
          </a:p>
        </p:txBody>
      </p:sp>
    </p:spTree>
    <p:extLst>
      <p:ext uri="{BB962C8B-B14F-4D97-AF65-F5344CB8AC3E}">
        <p14:creationId xmlns:p14="http://schemas.microsoft.com/office/powerpoint/2010/main" val="10122786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358387"/>
            <a:ext cx="6356056" cy="1611090"/>
          </a:xfrm>
        </p:spPr>
        <p:txBody>
          <a:bodyPr>
            <a:normAutofit fontScale="90000"/>
          </a:bodyPr>
          <a:lstStyle/>
          <a:p>
            <a:pPr algn="ctr"/>
            <a:r>
              <a:rPr lang="en-US" sz="3600" b="1" dirty="0" smtClean="0"/>
              <a:t>Where does </a:t>
            </a:r>
            <a:br>
              <a:rPr lang="en-US" sz="3600" b="1" dirty="0" smtClean="0"/>
            </a:br>
            <a:r>
              <a:rPr lang="en-US" sz="3600" b="1" dirty="0" smtClean="0"/>
              <a:t>Leadership and Management </a:t>
            </a:r>
            <a:br>
              <a:rPr lang="en-US" sz="3600" b="1" dirty="0" smtClean="0"/>
            </a:br>
            <a:r>
              <a:rPr lang="en-US" sz="3600" b="1" dirty="0" smtClean="0"/>
              <a:t>meet?</a:t>
            </a:r>
            <a:endParaRPr lang="en-US" sz="3600" b="1" dirty="0"/>
          </a:p>
        </p:txBody>
      </p:sp>
      <p:pic>
        <p:nvPicPr>
          <p:cNvPr id="4" name="Content Placeholder 3">
            <a:extLst>
              <a:ext uri="{FF2B5EF4-FFF2-40B4-BE49-F238E27FC236}">
                <a16:creationId xmlns:a16="http://schemas.microsoft.com/office/drawing/2014/main" id="{2F847B63-5B1A-4A2E-8BE3-72D9F848990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9" t="19711" r="2973" b="4883"/>
          <a:stretch/>
        </p:blipFill>
        <p:spPr>
          <a:xfrm>
            <a:off x="3391877" y="2430585"/>
            <a:ext cx="6299200" cy="3259015"/>
          </a:xfrm>
          <a:prstGeom prst="rect">
            <a:avLst/>
          </a:prstGeom>
        </p:spPr>
      </p:pic>
    </p:spTree>
    <p:extLst>
      <p:ext uri="{BB962C8B-B14F-4D97-AF65-F5344CB8AC3E}">
        <p14:creationId xmlns:p14="http://schemas.microsoft.com/office/powerpoint/2010/main" val="11333248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managers do the right thing leaders do things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68" y="928669"/>
            <a:ext cx="8354647" cy="443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3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Self Evaluation and Application</a:t>
            </a:r>
            <a:endParaRPr lang="en-US" b="1" dirty="0"/>
          </a:p>
        </p:txBody>
      </p:sp>
      <p:sp>
        <p:nvSpPr>
          <p:cNvPr id="3" name="Content Placeholder 2"/>
          <p:cNvSpPr>
            <a:spLocks noGrp="1"/>
          </p:cNvSpPr>
          <p:nvPr>
            <p:ph idx="1"/>
          </p:nvPr>
        </p:nvSpPr>
        <p:spPr>
          <a:xfrm>
            <a:off x="3305908" y="1673794"/>
            <a:ext cx="8198704" cy="3596733"/>
          </a:xfrm>
        </p:spPr>
        <p:txBody>
          <a:bodyPr>
            <a:normAutofit/>
          </a:bodyPr>
          <a:lstStyle/>
          <a:p>
            <a:r>
              <a:rPr lang="en-US" b="1" dirty="0" smtClean="0"/>
              <a:t>Are the activities I am currently performing more leadership or management oriented?</a:t>
            </a:r>
          </a:p>
          <a:p>
            <a:r>
              <a:rPr lang="en-US" b="1" dirty="0" smtClean="0"/>
              <a:t>Do I want more leadership or management oriented responsibilities? If I do, how do I request more responsibility? How do I prove my abilities?</a:t>
            </a:r>
          </a:p>
          <a:p>
            <a:r>
              <a:rPr lang="en-US" b="1" dirty="0" smtClean="0"/>
              <a:t>Do I wish my leadership or management responsibilities were reduced? If so, how do I delegate responsibility to others?</a:t>
            </a:r>
          </a:p>
          <a:p>
            <a:r>
              <a:rPr lang="en-US" b="1" dirty="0" smtClean="0"/>
              <a:t>What leadership or management competencies do I need to work on to be the best leader or manager that I can be?</a:t>
            </a:r>
          </a:p>
          <a:p>
            <a:endParaRPr lang="en-US" dirty="0" smtClean="0"/>
          </a:p>
        </p:txBody>
      </p:sp>
    </p:spTree>
    <p:extLst>
      <p:ext uri="{BB962C8B-B14F-4D97-AF65-F5344CB8AC3E}">
        <p14:creationId xmlns:p14="http://schemas.microsoft.com/office/powerpoint/2010/main" val="1821957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leadership quo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2504" y="1123862"/>
            <a:ext cx="8204885" cy="396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2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1020</TotalTime>
  <Words>748</Words>
  <Application>Microsoft Office PowerPoint</Application>
  <PresentationFormat>Widescreen</PresentationFormat>
  <Paragraphs>44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Baskerville Old Face</vt:lpstr>
      <vt:lpstr>Calibri</vt:lpstr>
      <vt:lpstr>Century Gothic</vt:lpstr>
      <vt:lpstr>Wingdings 3</vt:lpstr>
      <vt:lpstr>Wisp</vt:lpstr>
      <vt:lpstr>Emotional  Leadership Dilemmas </vt:lpstr>
      <vt:lpstr>PowerPoint Presentation</vt:lpstr>
      <vt:lpstr>Leaders vs. Managers</vt:lpstr>
      <vt:lpstr>What does it mean to be a leader?</vt:lpstr>
      <vt:lpstr>How is a manager effective?</vt:lpstr>
      <vt:lpstr>Where does  Leadership and Management  meet?</vt:lpstr>
      <vt:lpstr>PowerPoint Presentation</vt:lpstr>
      <vt:lpstr>Self Evaluation and Application</vt:lpstr>
      <vt:lpstr>PowerPoint Presentation</vt:lpstr>
      <vt:lpstr>Emotional Leadership</vt:lpstr>
      <vt:lpstr>So, you want to…… </vt:lpstr>
      <vt:lpstr>PowerPoint Presentation</vt:lpstr>
      <vt:lpstr>PowerPoint Presentation</vt:lpstr>
      <vt:lpstr>PowerPoint Presentation</vt:lpstr>
      <vt:lpstr>PowerPoint Presentation</vt:lpstr>
      <vt:lpstr>PowerPoint Presentation</vt:lpstr>
      <vt:lpstr>Questions/Comments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Anya Randle</dc:creator>
  <cp:lastModifiedBy>Anya</cp:lastModifiedBy>
  <cp:revision>62</cp:revision>
  <cp:lastPrinted>2016-10-31T20:55:59Z</cp:lastPrinted>
  <dcterms:created xsi:type="dcterms:W3CDTF">2016-10-31T13:55:00Z</dcterms:created>
  <dcterms:modified xsi:type="dcterms:W3CDTF">2021-04-09T13:56:39Z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531318231</vt:i4>
  </property>
  <property fmtid="{D5CDD505-2E9C-101B-9397-08002B2CF9AE}" pid="3" name="_NewReviewCycle">
    <vt:lpwstr/>
  </property>
  <property fmtid="{D5CDD505-2E9C-101B-9397-08002B2CF9AE}" pid="4" name="_EmailSubject">
    <vt:lpwstr>Dress it up Please</vt:lpwstr>
  </property>
  <property fmtid="{D5CDD505-2E9C-101B-9397-08002B2CF9AE}" pid="5" name="_AuthorEmail">
    <vt:lpwstr>tamara.d.roybiskie@exxonmobil.com</vt:lpwstr>
  </property>
  <property fmtid="{D5CDD505-2E9C-101B-9397-08002B2CF9AE}" pid="6" name="_AuthorEmailDisplayName">
    <vt:lpwstr>Roybiskie, Tamara D</vt:lpwstr>
  </property>
</Properties>
</file>